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28"/>
  </p:notesMasterIdLst>
  <p:handoutMasterIdLst>
    <p:handoutMasterId r:id="rId29"/>
  </p:handoutMasterIdLst>
  <p:sldIdLst>
    <p:sldId id="256" r:id="rId2"/>
    <p:sldId id="409" r:id="rId3"/>
    <p:sldId id="427" r:id="rId4"/>
    <p:sldId id="287" r:id="rId5"/>
    <p:sldId id="331" r:id="rId6"/>
    <p:sldId id="428" r:id="rId7"/>
    <p:sldId id="430" r:id="rId8"/>
    <p:sldId id="429" r:id="rId9"/>
    <p:sldId id="431" r:id="rId10"/>
    <p:sldId id="432" r:id="rId11"/>
    <p:sldId id="433" r:id="rId12"/>
    <p:sldId id="434" r:id="rId13"/>
    <p:sldId id="435" r:id="rId14"/>
    <p:sldId id="436" r:id="rId15"/>
    <p:sldId id="314" r:id="rId16"/>
    <p:sldId id="343" r:id="rId17"/>
    <p:sldId id="329" r:id="rId18"/>
    <p:sldId id="344" r:id="rId19"/>
    <p:sldId id="438" r:id="rId20"/>
    <p:sldId id="439" r:id="rId21"/>
    <p:sldId id="440" r:id="rId22"/>
    <p:sldId id="441" r:id="rId23"/>
    <p:sldId id="442" r:id="rId24"/>
    <p:sldId id="443" r:id="rId25"/>
    <p:sldId id="444" r:id="rId26"/>
    <p:sldId id="445"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59" autoAdjust="0"/>
    <p:restoredTop sz="88029" autoAdjust="0"/>
  </p:normalViewPr>
  <p:slideViewPr>
    <p:cSldViewPr snapToGrid="0">
      <p:cViewPr varScale="1">
        <p:scale>
          <a:sx n="64" d="100"/>
          <a:sy n="64" d="100"/>
        </p:scale>
        <p:origin x="996" y="60"/>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6/9/2021</a:t>
            </a:fld>
            <a:endParaRPr lang="en-US"/>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6/9/2021</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2</a:t>
            </a:fld>
            <a:endParaRPr lang="en-US" noProof="0"/>
          </a:p>
        </p:txBody>
      </p:sp>
    </p:spTree>
    <p:extLst>
      <p:ext uri="{BB962C8B-B14F-4D97-AF65-F5344CB8AC3E}">
        <p14:creationId xmlns:p14="http://schemas.microsoft.com/office/powerpoint/2010/main" val="7791593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12</a:t>
            </a:fld>
            <a:endParaRPr lang="en-US" noProof="0"/>
          </a:p>
        </p:txBody>
      </p:sp>
    </p:spTree>
    <p:extLst>
      <p:ext uri="{BB962C8B-B14F-4D97-AF65-F5344CB8AC3E}">
        <p14:creationId xmlns:p14="http://schemas.microsoft.com/office/powerpoint/2010/main" val="3631612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13</a:t>
            </a:fld>
            <a:endParaRPr lang="en-US" noProof="0"/>
          </a:p>
        </p:txBody>
      </p:sp>
    </p:spTree>
    <p:extLst>
      <p:ext uri="{BB962C8B-B14F-4D97-AF65-F5344CB8AC3E}">
        <p14:creationId xmlns:p14="http://schemas.microsoft.com/office/powerpoint/2010/main" val="27590048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14</a:t>
            </a:fld>
            <a:endParaRPr lang="en-US" noProof="0"/>
          </a:p>
        </p:txBody>
      </p:sp>
    </p:spTree>
    <p:extLst>
      <p:ext uri="{BB962C8B-B14F-4D97-AF65-F5344CB8AC3E}">
        <p14:creationId xmlns:p14="http://schemas.microsoft.com/office/powerpoint/2010/main" val="13287187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15</a:t>
            </a:fld>
            <a:endParaRPr lang="en-US" noProof="0" dirty="0"/>
          </a:p>
        </p:txBody>
      </p:sp>
    </p:spTree>
    <p:extLst>
      <p:ext uri="{BB962C8B-B14F-4D97-AF65-F5344CB8AC3E}">
        <p14:creationId xmlns:p14="http://schemas.microsoft.com/office/powerpoint/2010/main" val="6722253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16</a:t>
            </a:fld>
            <a:endParaRPr lang="en-US" noProof="0" dirty="0"/>
          </a:p>
        </p:txBody>
      </p:sp>
    </p:spTree>
    <p:extLst>
      <p:ext uri="{BB962C8B-B14F-4D97-AF65-F5344CB8AC3E}">
        <p14:creationId xmlns:p14="http://schemas.microsoft.com/office/powerpoint/2010/main" val="13365238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17</a:t>
            </a:fld>
            <a:endParaRPr lang="en-US" noProof="0" dirty="0"/>
          </a:p>
        </p:txBody>
      </p:sp>
    </p:spTree>
    <p:extLst>
      <p:ext uri="{BB962C8B-B14F-4D97-AF65-F5344CB8AC3E}">
        <p14:creationId xmlns:p14="http://schemas.microsoft.com/office/powerpoint/2010/main" val="23077777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Others can</a:t>
            </a:r>
            <a:r>
              <a:rPr lang="en-GB" baseline="0" dirty="0"/>
              <a:t> be accepted as long as they get the idea.</a:t>
            </a:r>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18</a:t>
            </a:fld>
            <a:endParaRPr lang="en-US" noProof="0" dirty="0"/>
          </a:p>
        </p:txBody>
      </p:sp>
    </p:spTree>
    <p:extLst>
      <p:ext uri="{BB962C8B-B14F-4D97-AF65-F5344CB8AC3E}">
        <p14:creationId xmlns:p14="http://schemas.microsoft.com/office/powerpoint/2010/main" val="22433992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should be a note-taking activity – jotting down as much as they can remember about each method. </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19</a:t>
            </a:fld>
            <a:endParaRPr lang="en-US" noProof="0"/>
          </a:p>
        </p:txBody>
      </p:sp>
    </p:spTree>
    <p:extLst>
      <p:ext uri="{BB962C8B-B14F-4D97-AF65-F5344CB8AC3E}">
        <p14:creationId xmlns:p14="http://schemas.microsoft.com/office/powerpoint/2010/main" val="26095332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20</a:t>
            </a:fld>
            <a:endParaRPr lang="en-US" noProof="0"/>
          </a:p>
        </p:txBody>
      </p:sp>
    </p:spTree>
    <p:extLst>
      <p:ext uri="{BB962C8B-B14F-4D97-AF65-F5344CB8AC3E}">
        <p14:creationId xmlns:p14="http://schemas.microsoft.com/office/powerpoint/2010/main" val="27556602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21</a:t>
            </a:fld>
            <a:endParaRPr lang="en-US" noProof="0"/>
          </a:p>
        </p:txBody>
      </p:sp>
    </p:spTree>
    <p:extLst>
      <p:ext uri="{BB962C8B-B14F-4D97-AF65-F5344CB8AC3E}">
        <p14:creationId xmlns:p14="http://schemas.microsoft.com/office/powerpoint/2010/main" val="11270734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3</a:t>
            </a:fld>
            <a:endParaRPr lang="en-US" noProof="0"/>
          </a:p>
        </p:txBody>
      </p:sp>
    </p:spTree>
    <p:extLst>
      <p:ext uri="{BB962C8B-B14F-4D97-AF65-F5344CB8AC3E}">
        <p14:creationId xmlns:p14="http://schemas.microsoft.com/office/powerpoint/2010/main" val="14086458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22</a:t>
            </a:fld>
            <a:endParaRPr lang="en-US" noProof="0"/>
          </a:p>
        </p:txBody>
      </p:sp>
    </p:spTree>
    <p:extLst>
      <p:ext uri="{BB962C8B-B14F-4D97-AF65-F5344CB8AC3E}">
        <p14:creationId xmlns:p14="http://schemas.microsoft.com/office/powerpoint/2010/main" val="39111904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23</a:t>
            </a:fld>
            <a:endParaRPr lang="en-US" noProof="0"/>
          </a:p>
        </p:txBody>
      </p:sp>
    </p:spTree>
    <p:extLst>
      <p:ext uri="{BB962C8B-B14F-4D97-AF65-F5344CB8AC3E}">
        <p14:creationId xmlns:p14="http://schemas.microsoft.com/office/powerpoint/2010/main" val="13760022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24</a:t>
            </a:fld>
            <a:endParaRPr lang="en-US" noProof="0"/>
          </a:p>
        </p:txBody>
      </p:sp>
    </p:spTree>
    <p:extLst>
      <p:ext uri="{BB962C8B-B14F-4D97-AF65-F5344CB8AC3E}">
        <p14:creationId xmlns:p14="http://schemas.microsoft.com/office/powerpoint/2010/main" val="9186287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25</a:t>
            </a:fld>
            <a:endParaRPr lang="en-US" noProof="0"/>
          </a:p>
        </p:txBody>
      </p:sp>
    </p:spTree>
    <p:extLst>
      <p:ext uri="{BB962C8B-B14F-4D97-AF65-F5344CB8AC3E}">
        <p14:creationId xmlns:p14="http://schemas.microsoft.com/office/powerpoint/2010/main" val="25409003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26</a:t>
            </a:fld>
            <a:endParaRPr lang="en-US" noProof="0"/>
          </a:p>
        </p:txBody>
      </p:sp>
    </p:spTree>
    <p:extLst>
      <p:ext uri="{BB962C8B-B14F-4D97-AF65-F5344CB8AC3E}">
        <p14:creationId xmlns:p14="http://schemas.microsoft.com/office/powerpoint/2010/main" val="3265697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5</a:t>
            </a:fld>
            <a:endParaRPr lang="en-US" noProof="0"/>
          </a:p>
        </p:txBody>
      </p:sp>
    </p:spTree>
    <p:extLst>
      <p:ext uri="{BB962C8B-B14F-4D97-AF65-F5344CB8AC3E}">
        <p14:creationId xmlns:p14="http://schemas.microsoft.com/office/powerpoint/2010/main" val="8728632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6</a:t>
            </a:fld>
            <a:endParaRPr lang="en-US" noProof="0"/>
          </a:p>
        </p:txBody>
      </p:sp>
    </p:spTree>
    <p:extLst>
      <p:ext uri="{BB962C8B-B14F-4D97-AF65-F5344CB8AC3E}">
        <p14:creationId xmlns:p14="http://schemas.microsoft.com/office/powerpoint/2010/main" val="1344772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7</a:t>
            </a:fld>
            <a:endParaRPr lang="en-US" noProof="0"/>
          </a:p>
        </p:txBody>
      </p:sp>
    </p:spTree>
    <p:extLst>
      <p:ext uri="{BB962C8B-B14F-4D97-AF65-F5344CB8AC3E}">
        <p14:creationId xmlns:p14="http://schemas.microsoft.com/office/powerpoint/2010/main" val="216070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8</a:t>
            </a:fld>
            <a:endParaRPr lang="en-US" noProof="0"/>
          </a:p>
        </p:txBody>
      </p:sp>
    </p:spTree>
    <p:extLst>
      <p:ext uri="{BB962C8B-B14F-4D97-AF65-F5344CB8AC3E}">
        <p14:creationId xmlns:p14="http://schemas.microsoft.com/office/powerpoint/2010/main" val="3567132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9</a:t>
            </a:fld>
            <a:endParaRPr lang="en-US" noProof="0"/>
          </a:p>
        </p:txBody>
      </p:sp>
    </p:spTree>
    <p:extLst>
      <p:ext uri="{BB962C8B-B14F-4D97-AF65-F5344CB8AC3E}">
        <p14:creationId xmlns:p14="http://schemas.microsoft.com/office/powerpoint/2010/main" val="25011605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10</a:t>
            </a:fld>
            <a:endParaRPr lang="en-US" noProof="0"/>
          </a:p>
        </p:txBody>
      </p:sp>
    </p:spTree>
    <p:extLst>
      <p:ext uri="{BB962C8B-B14F-4D97-AF65-F5344CB8AC3E}">
        <p14:creationId xmlns:p14="http://schemas.microsoft.com/office/powerpoint/2010/main" val="2225909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11</a:t>
            </a:fld>
            <a:endParaRPr lang="en-US" noProof="0"/>
          </a:p>
        </p:txBody>
      </p:sp>
    </p:spTree>
    <p:extLst>
      <p:ext uri="{BB962C8B-B14F-4D97-AF65-F5344CB8AC3E}">
        <p14:creationId xmlns:p14="http://schemas.microsoft.com/office/powerpoint/2010/main" val="12006112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5.tmp"/><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5.tmp"/><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6.tmp"/><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6.tmp"/><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noProof="1"/>
              <a:t>Unit 1:</a:t>
            </a:r>
          </a:p>
          <a:p>
            <a:r>
              <a:rPr lang="en-US" noProof="1"/>
              <a:t>The digital world</a:t>
            </a:r>
          </a:p>
          <a:p>
            <a:endParaRPr lang="en-US" noProof="1"/>
          </a:p>
          <a:p>
            <a:r>
              <a:rPr lang="en-US" noProof="1"/>
              <a:t>DT15: </a:t>
            </a:r>
          </a:p>
          <a:p>
            <a:r>
              <a:rPr lang="en-US" noProof="1"/>
              <a:t>Systems Development Life Cycle.</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6" name="Picture Placeholder 5">
            <a:extLst>
              <a:ext uri="{FF2B5EF4-FFF2-40B4-BE49-F238E27FC236}">
                <a16:creationId xmlns:a16="http://schemas.microsoft.com/office/drawing/2014/main" id="{60DD2C7C-D9FD-4CB3-ADBE-7754636AD99E}"/>
              </a:ext>
            </a:extLst>
          </p:cNvPr>
          <p:cNvPicPr>
            <a:picLocks noGrp="1" noChangeAspect="1"/>
          </p:cNvPicPr>
          <p:nvPr>
            <p:ph type="pic" sz="quarter" idx="10"/>
          </p:nvPr>
        </p:nvPicPr>
        <p:blipFill>
          <a:blip r:embed="rId2"/>
          <a:srcRect l="5269" r="5269"/>
          <a:stretch>
            <a:fillRect/>
          </a:stretch>
        </p:blipFill>
        <p:spPr>
          <a:prstGeom prst="rect">
            <a:avLst/>
          </a:prstGeom>
        </p:spPr>
      </p:pic>
    </p:spTree>
    <p:extLst>
      <p:ext uri="{BB962C8B-B14F-4D97-AF65-F5344CB8AC3E}">
        <p14:creationId xmlns:p14="http://schemas.microsoft.com/office/powerpoint/2010/main" val="473519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Data Flow Diagram (DFD)</a:t>
            </a:r>
          </a:p>
        </p:txBody>
      </p:sp>
      <p:sp>
        <p:nvSpPr>
          <p:cNvPr id="9" name="Rectangle 8"/>
          <p:cNvSpPr/>
          <p:nvPr/>
        </p:nvSpPr>
        <p:spPr>
          <a:xfrm>
            <a:off x="4572002" y="673017"/>
            <a:ext cx="7249270"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4572001" y="1275627"/>
            <a:ext cx="7249269" cy="703076"/>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At which phase is the data flow diagram introduced?</a:t>
            </a:r>
          </a:p>
          <a:p>
            <a:pPr algn="ctr"/>
            <a:r>
              <a:rPr lang="en-GB" sz="1600" dirty="0">
                <a:solidFill>
                  <a:schemeClr val="tx1"/>
                </a:solidFill>
                <a:latin typeface="+mj-lt"/>
              </a:rPr>
              <a:t>Analysis</a:t>
            </a:r>
          </a:p>
          <a:p>
            <a:pPr algn="ctr"/>
            <a:endParaRPr lang="en-GB" sz="1400" dirty="0">
              <a:solidFill>
                <a:schemeClr val="tx1"/>
              </a:solidFill>
              <a:latin typeface="+mj-lt"/>
            </a:endParaRPr>
          </a:p>
        </p:txBody>
      </p:sp>
      <p:sp>
        <p:nvSpPr>
          <p:cNvPr id="23" name="Rectangle 22"/>
          <p:cNvSpPr/>
          <p:nvPr/>
        </p:nvSpPr>
        <p:spPr>
          <a:xfrm>
            <a:off x="4572001" y="2142371"/>
            <a:ext cx="7249270" cy="1345675"/>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a data flow diagram?</a:t>
            </a:r>
          </a:p>
          <a:p>
            <a:pPr algn="ctr"/>
            <a:r>
              <a:rPr lang="en-GB" dirty="0">
                <a:solidFill>
                  <a:schemeClr val="tx1"/>
                </a:solidFill>
                <a:latin typeface="+mj-lt"/>
              </a:rPr>
              <a:t>A DFD is a process in which organisations can see information flows through a system in a logical order. It provides the opportunity to see how inputs and outputs of data and processed and stored. </a:t>
            </a:r>
          </a:p>
          <a:p>
            <a:pPr algn="ctr"/>
            <a:endParaRPr lang="en-GB" sz="1400" dirty="0">
              <a:solidFill>
                <a:schemeClr val="tx1"/>
              </a:solidFill>
              <a:latin typeface="+mj-lt"/>
            </a:endParaRPr>
          </a:p>
        </p:txBody>
      </p:sp>
      <p:sp>
        <p:nvSpPr>
          <p:cNvPr id="17" name="Rectangle 16"/>
          <p:cNvSpPr/>
          <p:nvPr/>
        </p:nvSpPr>
        <p:spPr>
          <a:xfrm>
            <a:off x="157162" y="3647268"/>
            <a:ext cx="11664109" cy="2903433"/>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u="sng" dirty="0">
                <a:solidFill>
                  <a:schemeClr val="tx1"/>
                </a:solidFill>
                <a:latin typeface="+mj-lt"/>
              </a:rPr>
              <a:t>Complete the table below to identify the properties of a data flow diagram.</a:t>
            </a: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pic>
        <p:nvPicPr>
          <p:cNvPr id="8" name="Picture 7">
            <a:extLst>
              <a:ext uri="{FF2B5EF4-FFF2-40B4-BE49-F238E27FC236}">
                <a16:creationId xmlns:a16="http://schemas.microsoft.com/office/drawing/2014/main" id="{D619F9D9-EB67-42A8-915E-EDAF123FFE83}"/>
              </a:ext>
            </a:extLst>
          </p:cNvPr>
          <p:cNvPicPr>
            <a:picLocks noChangeAspect="1"/>
          </p:cNvPicPr>
          <p:nvPr/>
        </p:nvPicPr>
        <p:blipFill>
          <a:blip r:embed="rId3"/>
          <a:stretch>
            <a:fillRect/>
          </a:stretch>
        </p:blipFill>
        <p:spPr>
          <a:xfrm>
            <a:off x="157162" y="742888"/>
            <a:ext cx="4264936" cy="2702902"/>
          </a:xfrm>
          <a:prstGeom prst="rect">
            <a:avLst/>
          </a:prstGeom>
        </p:spPr>
      </p:pic>
      <p:graphicFrame>
        <p:nvGraphicFramePr>
          <p:cNvPr id="2" name="Table 1">
            <a:extLst>
              <a:ext uri="{FF2B5EF4-FFF2-40B4-BE49-F238E27FC236}">
                <a16:creationId xmlns:a16="http://schemas.microsoft.com/office/drawing/2014/main" id="{F9E3B9E7-23DD-484D-ACCC-F14A94A7673A}"/>
              </a:ext>
            </a:extLst>
          </p:cNvPr>
          <p:cNvGraphicFramePr>
            <a:graphicFrameLocks noGrp="1"/>
          </p:cNvGraphicFramePr>
          <p:nvPr>
            <p:extLst>
              <p:ext uri="{D42A27DB-BD31-4B8C-83A1-F6EECF244321}">
                <p14:modId xmlns:p14="http://schemas.microsoft.com/office/powerpoint/2010/main" val="3247085899"/>
              </p:ext>
            </p:extLst>
          </p:nvPr>
        </p:nvGraphicFramePr>
        <p:xfrm>
          <a:off x="370729" y="4108618"/>
          <a:ext cx="11141717" cy="2247210"/>
        </p:xfrm>
        <a:graphic>
          <a:graphicData uri="http://schemas.openxmlformats.org/drawingml/2006/table">
            <a:tbl>
              <a:tblPr firstRow="1" bandRow="1">
                <a:tableStyleId>{5940675A-B579-460E-94D1-54222C63F5DA}</a:tableStyleId>
              </a:tblPr>
              <a:tblGrid>
                <a:gridCol w="1644095">
                  <a:extLst>
                    <a:ext uri="{9D8B030D-6E8A-4147-A177-3AD203B41FA5}">
                      <a16:colId xmlns:a16="http://schemas.microsoft.com/office/drawing/2014/main" val="1662044351"/>
                    </a:ext>
                  </a:extLst>
                </a:gridCol>
                <a:gridCol w="9497622">
                  <a:extLst>
                    <a:ext uri="{9D8B030D-6E8A-4147-A177-3AD203B41FA5}">
                      <a16:colId xmlns:a16="http://schemas.microsoft.com/office/drawing/2014/main" val="826740084"/>
                    </a:ext>
                  </a:extLst>
                </a:gridCol>
              </a:tblGrid>
              <a:tr h="449442">
                <a:tc>
                  <a:txBody>
                    <a:bodyPr/>
                    <a:lstStyle/>
                    <a:p>
                      <a:r>
                        <a:rPr lang="en-GB" b="1" dirty="0">
                          <a:latin typeface="+mj-lt"/>
                        </a:rPr>
                        <a:t>Property</a:t>
                      </a:r>
                    </a:p>
                  </a:txBody>
                  <a:tcPr>
                    <a:solidFill>
                      <a:schemeClr val="bg1"/>
                    </a:solidFill>
                  </a:tcPr>
                </a:tc>
                <a:tc>
                  <a:txBody>
                    <a:bodyPr/>
                    <a:lstStyle/>
                    <a:p>
                      <a:r>
                        <a:rPr lang="en-GB" b="1" dirty="0">
                          <a:latin typeface="+mj-lt"/>
                        </a:rPr>
                        <a:t>Description</a:t>
                      </a:r>
                    </a:p>
                  </a:txBody>
                  <a:tcPr>
                    <a:solidFill>
                      <a:schemeClr val="bg1"/>
                    </a:solidFill>
                  </a:tcPr>
                </a:tc>
                <a:extLst>
                  <a:ext uri="{0D108BD9-81ED-4DB2-BD59-A6C34878D82A}">
                    <a16:rowId xmlns:a16="http://schemas.microsoft.com/office/drawing/2014/main" val="107795741"/>
                  </a:ext>
                </a:extLst>
              </a:tr>
              <a:tr h="449442">
                <a:tc>
                  <a:txBody>
                    <a:bodyPr/>
                    <a:lstStyle/>
                    <a:p>
                      <a:r>
                        <a:rPr lang="en-GB" dirty="0">
                          <a:latin typeface="+mj-lt"/>
                        </a:rPr>
                        <a:t>Data store</a:t>
                      </a:r>
                    </a:p>
                  </a:txBody>
                  <a:tcPr>
                    <a:solidFill>
                      <a:schemeClr val="bg1"/>
                    </a:solidFill>
                  </a:tcPr>
                </a:tc>
                <a:tc>
                  <a:txBody>
                    <a:bodyPr/>
                    <a:lstStyle/>
                    <a:p>
                      <a:r>
                        <a:rPr lang="en-GB" dirty="0">
                          <a:latin typeface="+mj-lt"/>
                        </a:rPr>
                        <a:t>A location where data is saved to or retrieved from, such as a database.</a:t>
                      </a:r>
                    </a:p>
                  </a:txBody>
                  <a:tcPr/>
                </a:tc>
                <a:extLst>
                  <a:ext uri="{0D108BD9-81ED-4DB2-BD59-A6C34878D82A}">
                    <a16:rowId xmlns:a16="http://schemas.microsoft.com/office/drawing/2014/main" val="3630045374"/>
                  </a:ext>
                </a:extLst>
              </a:tr>
              <a:tr h="449442">
                <a:tc>
                  <a:txBody>
                    <a:bodyPr/>
                    <a:lstStyle/>
                    <a:p>
                      <a:r>
                        <a:rPr lang="en-GB" dirty="0">
                          <a:latin typeface="+mj-lt"/>
                        </a:rPr>
                        <a:t>External entity</a:t>
                      </a:r>
                    </a:p>
                  </a:txBody>
                  <a:tcPr>
                    <a:solidFill>
                      <a:schemeClr val="bg1"/>
                    </a:solidFill>
                  </a:tcPr>
                </a:tc>
                <a:tc>
                  <a:txBody>
                    <a:bodyPr/>
                    <a:lstStyle/>
                    <a:p>
                      <a:r>
                        <a:rPr lang="en-GB" dirty="0">
                          <a:latin typeface="+mj-lt"/>
                        </a:rPr>
                        <a:t>An element that inputs data or retrieves data from the IT system.</a:t>
                      </a:r>
                    </a:p>
                  </a:txBody>
                  <a:tcPr/>
                </a:tc>
                <a:extLst>
                  <a:ext uri="{0D108BD9-81ED-4DB2-BD59-A6C34878D82A}">
                    <a16:rowId xmlns:a16="http://schemas.microsoft.com/office/drawing/2014/main" val="3654626590"/>
                  </a:ext>
                </a:extLst>
              </a:tr>
              <a:tr h="449442">
                <a:tc>
                  <a:txBody>
                    <a:bodyPr/>
                    <a:lstStyle/>
                    <a:p>
                      <a:r>
                        <a:rPr lang="en-GB" dirty="0">
                          <a:latin typeface="+mj-lt"/>
                        </a:rPr>
                        <a:t>Flow line</a:t>
                      </a:r>
                    </a:p>
                  </a:txBody>
                  <a:tcPr>
                    <a:solidFill>
                      <a:schemeClr val="bg1"/>
                    </a:solidFill>
                  </a:tcPr>
                </a:tc>
                <a:tc>
                  <a:txBody>
                    <a:bodyPr/>
                    <a:lstStyle/>
                    <a:p>
                      <a:r>
                        <a:rPr lang="en-GB" dirty="0">
                          <a:latin typeface="+mj-lt"/>
                        </a:rPr>
                        <a:t>This illustrates what data is being sent/retrieved.</a:t>
                      </a:r>
                    </a:p>
                  </a:txBody>
                  <a:tcPr/>
                </a:tc>
                <a:extLst>
                  <a:ext uri="{0D108BD9-81ED-4DB2-BD59-A6C34878D82A}">
                    <a16:rowId xmlns:a16="http://schemas.microsoft.com/office/drawing/2014/main" val="3930088531"/>
                  </a:ext>
                </a:extLst>
              </a:tr>
              <a:tr h="449442">
                <a:tc>
                  <a:txBody>
                    <a:bodyPr/>
                    <a:lstStyle/>
                    <a:p>
                      <a:r>
                        <a:rPr lang="en-GB" dirty="0">
                          <a:latin typeface="+mj-lt"/>
                        </a:rPr>
                        <a:t>Process</a:t>
                      </a:r>
                    </a:p>
                  </a:txBody>
                  <a:tcPr>
                    <a:solidFill>
                      <a:schemeClr val="bg1"/>
                    </a:solidFill>
                  </a:tcPr>
                </a:tc>
                <a:tc>
                  <a:txBody>
                    <a:bodyPr/>
                    <a:lstStyle/>
                    <a:p>
                      <a:r>
                        <a:rPr lang="en-GB" dirty="0">
                          <a:latin typeface="+mj-lt"/>
                        </a:rPr>
                        <a:t>This is an action that takes place on data, which means data is being manipulated in some way.</a:t>
                      </a:r>
                    </a:p>
                  </a:txBody>
                  <a:tcPr/>
                </a:tc>
                <a:extLst>
                  <a:ext uri="{0D108BD9-81ED-4DB2-BD59-A6C34878D82A}">
                    <a16:rowId xmlns:a16="http://schemas.microsoft.com/office/drawing/2014/main" val="3224206379"/>
                  </a:ext>
                </a:extLst>
              </a:tr>
            </a:tbl>
          </a:graphicData>
        </a:graphic>
      </p:graphicFrame>
    </p:spTree>
    <p:extLst>
      <p:ext uri="{BB962C8B-B14F-4D97-AF65-F5344CB8AC3E}">
        <p14:creationId xmlns:p14="http://schemas.microsoft.com/office/powerpoint/2010/main" val="41816651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Decision table</a:t>
            </a:r>
          </a:p>
        </p:txBody>
      </p:sp>
      <p:sp>
        <p:nvSpPr>
          <p:cNvPr id="9" name="Rectangle 8"/>
          <p:cNvSpPr/>
          <p:nvPr/>
        </p:nvSpPr>
        <p:spPr>
          <a:xfrm>
            <a:off x="4572002" y="673017"/>
            <a:ext cx="7249270"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4572001" y="1275627"/>
            <a:ext cx="7249269" cy="70307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At which phase is the decision table introduced?</a:t>
            </a:r>
          </a:p>
        </p:txBody>
      </p:sp>
      <p:sp>
        <p:nvSpPr>
          <p:cNvPr id="23" name="Rectangle 22"/>
          <p:cNvSpPr/>
          <p:nvPr/>
        </p:nvSpPr>
        <p:spPr>
          <a:xfrm>
            <a:off x="4572001" y="2142372"/>
            <a:ext cx="7249270" cy="100023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a decision table?</a:t>
            </a:r>
          </a:p>
          <a:p>
            <a:pPr algn="ctr"/>
            <a:endParaRPr lang="en-GB" sz="1400" dirty="0">
              <a:solidFill>
                <a:schemeClr val="tx1"/>
              </a:solidFill>
              <a:latin typeface="+mj-lt"/>
            </a:endParaRPr>
          </a:p>
        </p:txBody>
      </p:sp>
      <p:sp>
        <p:nvSpPr>
          <p:cNvPr id="17" name="Rectangle 16"/>
          <p:cNvSpPr/>
          <p:nvPr/>
        </p:nvSpPr>
        <p:spPr>
          <a:xfrm>
            <a:off x="4572001" y="3325919"/>
            <a:ext cx="7249270" cy="322478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what the following key terms mean</a:t>
            </a:r>
          </a:p>
          <a:p>
            <a:pPr algn="ctr"/>
            <a:endParaRPr lang="en-GB" u="sng" dirty="0">
              <a:solidFill>
                <a:schemeClr val="tx1"/>
              </a:solidFill>
              <a:latin typeface="+mj-lt"/>
            </a:endParaRPr>
          </a:p>
          <a:p>
            <a:pPr algn="ctr"/>
            <a:r>
              <a:rPr lang="en-GB" u="sng" dirty="0">
                <a:solidFill>
                  <a:schemeClr val="tx1"/>
                </a:solidFill>
                <a:latin typeface="+mj-lt"/>
              </a:rPr>
              <a:t>Condition</a:t>
            </a:r>
          </a:p>
          <a:p>
            <a:pPr algn="ctr"/>
            <a:endParaRPr lang="en-GB" u="sng" dirty="0">
              <a:solidFill>
                <a:schemeClr val="tx1"/>
              </a:solidFill>
              <a:latin typeface="+mj-lt"/>
            </a:endParaRPr>
          </a:p>
          <a:p>
            <a:pPr algn="ctr"/>
            <a:endParaRPr lang="en-GB" u="sng" dirty="0">
              <a:solidFill>
                <a:schemeClr val="tx1"/>
              </a:solidFill>
              <a:latin typeface="+mj-lt"/>
            </a:endParaRPr>
          </a:p>
          <a:p>
            <a:pPr algn="ctr"/>
            <a:r>
              <a:rPr lang="en-GB" u="sng" dirty="0">
                <a:solidFill>
                  <a:schemeClr val="tx1"/>
                </a:solidFill>
                <a:latin typeface="+mj-lt"/>
              </a:rPr>
              <a:t>Rule</a:t>
            </a:r>
          </a:p>
          <a:p>
            <a:pPr algn="ctr"/>
            <a:endParaRPr lang="en-GB" dirty="0">
              <a:solidFill>
                <a:schemeClr val="tx1"/>
              </a:solidFill>
              <a:latin typeface="+mj-lt"/>
            </a:endParaRPr>
          </a:p>
          <a:p>
            <a:pPr algn="ctr"/>
            <a:endParaRPr lang="en-GB" u="sng" dirty="0">
              <a:solidFill>
                <a:schemeClr val="tx1"/>
              </a:solidFill>
              <a:latin typeface="+mj-lt"/>
            </a:endParaRPr>
          </a:p>
          <a:p>
            <a:pPr algn="ctr"/>
            <a:r>
              <a:rPr lang="en-GB" u="sng" dirty="0">
                <a:solidFill>
                  <a:schemeClr val="tx1"/>
                </a:solidFill>
                <a:latin typeface="+mj-lt"/>
              </a:rPr>
              <a:t>Action</a:t>
            </a: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pic>
        <p:nvPicPr>
          <p:cNvPr id="10" name="Picture 9">
            <a:extLst>
              <a:ext uri="{FF2B5EF4-FFF2-40B4-BE49-F238E27FC236}">
                <a16:creationId xmlns:a16="http://schemas.microsoft.com/office/drawing/2014/main" id="{F2181148-4377-4FD5-A770-46EB60070ED4}"/>
              </a:ext>
            </a:extLst>
          </p:cNvPr>
          <p:cNvPicPr>
            <a:picLocks noChangeAspect="1"/>
          </p:cNvPicPr>
          <p:nvPr/>
        </p:nvPicPr>
        <p:blipFill rotWithShape="1">
          <a:blip r:embed="rId3"/>
          <a:srcRect l="29262" r="3115" b="1875"/>
          <a:stretch/>
        </p:blipFill>
        <p:spPr>
          <a:xfrm>
            <a:off x="157162" y="662371"/>
            <a:ext cx="4204976" cy="3432192"/>
          </a:xfrm>
          <a:prstGeom prst="rect">
            <a:avLst/>
          </a:prstGeom>
          <a:ln>
            <a:solidFill>
              <a:schemeClr val="tx1"/>
            </a:solidFill>
          </a:ln>
        </p:spPr>
      </p:pic>
      <p:sp>
        <p:nvSpPr>
          <p:cNvPr id="11" name="Rectangle 10">
            <a:extLst>
              <a:ext uri="{FF2B5EF4-FFF2-40B4-BE49-F238E27FC236}">
                <a16:creationId xmlns:a16="http://schemas.microsoft.com/office/drawing/2014/main" id="{E3603FC8-A32F-4E46-8C15-C2EDE0E1C2A4}"/>
              </a:ext>
            </a:extLst>
          </p:cNvPr>
          <p:cNvSpPr/>
          <p:nvPr/>
        </p:nvSpPr>
        <p:spPr>
          <a:xfrm>
            <a:off x="157163" y="4166681"/>
            <a:ext cx="4204976" cy="238401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an a condition, rule and action from the example shown above.</a:t>
            </a:r>
          </a:p>
          <a:p>
            <a:pPr algn="ctr"/>
            <a:endParaRPr lang="en-GB" sz="1600" u="sng" dirty="0">
              <a:solidFill>
                <a:schemeClr val="tx1"/>
              </a:solidFill>
              <a:latin typeface="+mj-lt"/>
            </a:endParaRPr>
          </a:p>
        </p:txBody>
      </p:sp>
    </p:spTree>
    <p:extLst>
      <p:ext uri="{BB962C8B-B14F-4D97-AF65-F5344CB8AC3E}">
        <p14:creationId xmlns:p14="http://schemas.microsoft.com/office/powerpoint/2010/main" val="1826623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Decision table</a:t>
            </a:r>
          </a:p>
        </p:txBody>
      </p:sp>
      <p:sp>
        <p:nvSpPr>
          <p:cNvPr id="9" name="Rectangle 8"/>
          <p:cNvSpPr/>
          <p:nvPr/>
        </p:nvSpPr>
        <p:spPr>
          <a:xfrm>
            <a:off x="4572002" y="673017"/>
            <a:ext cx="7249270"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4572001" y="1275627"/>
            <a:ext cx="7249269" cy="703076"/>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At which phase is the decision table introduced?</a:t>
            </a:r>
          </a:p>
          <a:p>
            <a:pPr algn="ctr"/>
            <a:r>
              <a:rPr lang="en-GB" sz="1600" dirty="0">
                <a:solidFill>
                  <a:schemeClr val="tx1"/>
                </a:solidFill>
                <a:latin typeface="+mj-lt"/>
              </a:rPr>
              <a:t>Analysis</a:t>
            </a:r>
          </a:p>
        </p:txBody>
      </p:sp>
      <p:sp>
        <p:nvSpPr>
          <p:cNvPr id="23" name="Rectangle 22"/>
          <p:cNvSpPr/>
          <p:nvPr/>
        </p:nvSpPr>
        <p:spPr>
          <a:xfrm>
            <a:off x="4572001" y="2142372"/>
            <a:ext cx="7249270" cy="1000230"/>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a decision table?</a:t>
            </a:r>
          </a:p>
          <a:p>
            <a:pPr algn="ctr"/>
            <a:r>
              <a:rPr lang="en-GB" sz="1600" dirty="0">
                <a:solidFill>
                  <a:schemeClr val="tx1"/>
                </a:solidFill>
                <a:latin typeface="+mj-lt"/>
              </a:rPr>
              <a:t>The purpose of a decision table is to identify how a system would respond to a different section of actions. </a:t>
            </a:r>
          </a:p>
          <a:p>
            <a:pPr algn="ctr"/>
            <a:endParaRPr lang="en-GB" sz="1400" dirty="0">
              <a:solidFill>
                <a:schemeClr val="tx1"/>
              </a:solidFill>
              <a:latin typeface="+mj-lt"/>
            </a:endParaRPr>
          </a:p>
        </p:txBody>
      </p:sp>
      <p:sp>
        <p:nvSpPr>
          <p:cNvPr id="17" name="Rectangle 16"/>
          <p:cNvSpPr/>
          <p:nvPr/>
        </p:nvSpPr>
        <p:spPr>
          <a:xfrm>
            <a:off x="4572001" y="3325919"/>
            <a:ext cx="7249270" cy="3224783"/>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what the following key terms mean</a:t>
            </a:r>
          </a:p>
          <a:p>
            <a:pPr algn="ctr"/>
            <a:endParaRPr lang="en-GB" u="sng" dirty="0">
              <a:solidFill>
                <a:schemeClr val="tx1"/>
              </a:solidFill>
              <a:latin typeface="+mj-lt"/>
            </a:endParaRPr>
          </a:p>
          <a:p>
            <a:pPr algn="ctr"/>
            <a:r>
              <a:rPr lang="en-GB" u="sng" dirty="0">
                <a:solidFill>
                  <a:schemeClr val="tx1"/>
                </a:solidFill>
                <a:latin typeface="+mj-lt"/>
              </a:rPr>
              <a:t>Condition</a:t>
            </a:r>
          </a:p>
          <a:p>
            <a:pPr algn="ctr"/>
            <a:r>
              <a:rPr lang="en-GB" dirty="0">
                <a:solidFill>
                  <a:schemeClr val="tx1"/>
                </a:solidFill>
                <a:latin typeface="+mj-lt"/>
              </a:rPr>
              <a:t>A condition is the question that is being asked. </a:t>
            </a:r>
          </a:p>
          <a:p>
            <a:pPr algn="ctr"/>
            <a:r>
              <a:rPr lang="en-GB" u="sng" dirty="0">
                <a:solidFill>
                  <a:schemeClr val="tx1"/>
                </a:solidFill>
                <a:latin typeface="+mj-lt"/>
              </a:rPr>
              <a:t>Rule</a:t>
            </a:r>
          </a:p>
          <a:p>
            <a:pPr algn="ctr"/>
            <a:r>
              <a:rPr lang="en-GB" dirty="0">
                <a:solidFill>
                  <a:schemeClr val="tx1"/>
                </a:solidFill>
                <a:latin typeface="+mj-lt"/>
              </a:rPr>
              <a:t>The rule determines whether that condition has been met.</a:t>
            </a:r>
          </a:p>
          <a:p>
            <a:pPr algn="ctr"/>
            <a:r>
              <a:rPr lang="en-GB" u="sng" dirty="0">
                <a:solidFill>
                  <a:schemeClr val="tx1"/>
                </a:solidFill>
                <a:latin typeface="+mj-lt"/>
              </a:rPr>
              <a:t>Action</a:t>
            </a:r>
          </a:p>
          <a:p>
            <a:pPr algn="ctr"/>
            <a:r>
              <a:rPr lang="en-GB" dirty="0">
                <a:solidFill>
                  <a:schemeClr val="tx1"/>
                </a:solidFill>
                <a:latin typeface="+mj-lt"/>
              </a:rPr>
              <a:t>Action is the outcome of one of the conditions being met. </a:t>
            </a: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pic>
        <p:nvPicPr>
          <p:cNvPr id="10" name="Picture 9">
            <a:extLst>
              <a:ext uri="{FF2B5EF4-FFF2-40B4-BE49-F238E27FC236}">
                <a16:creationId xmlns:a16="http://schemas.microsoft.com/office/drawing/2014/main" id="{F2181148-4377-4FD5-A770-46EB60070ED4}"/>
              </a:ext>
            </a:extLst>
          </p:cNvPr>
          <p:cNvPicPr>
            <a:picLocks noChangeAspect="1"/>
          </p:cNvPicPr>
          <p:nvPr/>
        </p:nvPicPr>
        <p:blipFill rotWithShape="1">
          <a:blip r:embed="rId3"/>
          <a:srcRect l="29262" r="3115" b="1875"/>
          <a:stretch/>
        </p:blipFill>
        <p:spPr>
          <a:xfrm>
            <a:off x="157162" y="662371"/>
            <a:ext cx="4204976" cy="3432192"/>
          </a:xfrm>
          <a:prstGeom prst="rect">
            <a:avLst/>
          </a:prstGeom>
          <a:ln>
            <a:solidFill>
              <a:schemeClr val="tx1"/>
            </a:solidFill>
          </a:ln>
        </p:spPr>
      </p:pic>
      <p:sp>
        <p:nvSpPr>
          <p:cNvPr id="11" name="Rectangle 10">
            <a:extLst>
              <a:ext uri="{FF2B5EF4-FFF2-40B4-BE49-F238E27FC236}">
                <a16:creationId xmlns:a16="http://schemas.microsoft.com/office/drawing/2014/main" id="{E3603FC8-A32F-4E46-8C15-C2EDE0E1C2A4}"/>
              </a:ext>
            </a:extLst>
          </p:cNvPr>
          <p:cNvSpPr/>
          <p:nvPr/>
        </p:nvSpPr>
        <p:spPr>
          <a:xfrm>
            <a:off x="157163" y="4166681"/>
            <a:ext cx="4204976" cy="2384019"/>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an a condition, rule and action from the example shown above.</a:t>
            </a:r>
          </a:p>
          <a:p>
            <a:pPr algn="ctr"/>
            <a:endParaRPr lang="en-GB" sz="1600" u="sng" dirty="0">
              <a:solidFill>
                <a:schemeClr val="tx1"/>
              </a:solidFill>
              <a:latin typeface="+mj-lt"/>
            </a:endParaRPr>
          </a:p>
          <a:p>
            <a:pPr algn="ctr"/>
            <a:r>
              <a:rPr lang="en-GB" sz="1600" dirty="0">
                <a:solidFill>
                  <a:schemeClr val="tx1"/>
                </a:solidFill>
                <a:latin typeface="+mj-lt"/>
              </a:rPr>
              <a:t>Condition – Is the person buying a ticket under 18?</a:t>
            </a:r>
          </a:p>
          <a:p>
            <a:pPr algn="ctr"/>
            <a:r>
              <a:rPr lang="en-GB" sz="1600" dirty="0">
                <a:solidFill>
                  <a:schemeClr val="tx1"/>
                </a:solidFill>
                <a:latin typeface="+mj-lt"/>
              </a:rPr>
              <a:t>Rule – Use of a tick or a cross to indicate yes or no.</a:t>
            </a:r>
          </a:p>
          <a:p>
            <a:pPr algn="ctr"/>
            <a:r>
              <a:rPr lang="en-GB" sz="1600" dirty="0">
                <a:solidFill>
                  <a:schemeClr val="tx1"/>
                </a:solidFill>
                <a:latin typeface="+mj-lt"/>
              </a:rPr>
              <a:t>Action – Person under 18 buying ticket will $10.00</a:t>
            </a:r>
          </a:p>
        </p:txBody>
      </p:sp>
    </p:spTree>
    <p:extLst>
      <p:ext uri="{BB962C8B-B14F-4D97-AF65-F5344CB8AC3E}">
        <p14:creationId xmlns:p14="http://schemas.microsoft.com/office/powerpoint/2010/main" val="36093274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Data Dictionary</a:t>
            </a:r>
          </a:p>
        </p:txBody>
      </p:sp>
      <p:sp>
        <p:nvSpPr>
          <p:cNvPr id="9" name="Rectangle 8"/>
          <p:cNvSpPr/>
          <p:nvPr/>
        </p:nvSpPr>
        <p:spPr>
          <a:xfrm>
            <a:off x="6835516" y="673017"/>
            <a:ext cx="4985756"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6835515" y="1275627"/>
            <a:ext cx="4985755" cy="70307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At which phase is the decision table introduced?</a:t>
            </a:r>
          </a:p>
        </p:txBody>
      </p:sp>
      <p:sp>
        <p:nvSpPr>
          <p:cNvPr id="23" name="Rectangle 22"/>
          <p:cNvSpPr/>
          <p:nvPr/>
        </p:nvSpPr>
        <p:spPr>
          <a:xfrm>
            <a:off x="6835515" y="2142372"/>
            <a:ext cx="4985756" cy="165014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a data dictionary?</a:t>
            </a:r>
          </a:p>
          <a:p>
            <a:pPr algn="ctr"/>
            <a:endParaRPr lang="en-GB" sz="1600" dirty="0">
              <a:solidFill>
                <a:schemeClr val="tx1"/>
              </a:solidFill>
              <a:latin typeface="+mj-lt"/>
            </a:endParaRPr>
          </a:p>
        </p:txBody>
      </p:sp>
      <p:sp>
        <p:nvSpPr>
          <p:cNvPr id="17" name="Rectangle 16"/>
          <p:cNvSpPr/>
          <p:nvPr/>
        </p:nvSpPr>
        <p:spPr>
          <a:xfrm>
            <a:off x="6835514" y="3956181"/>
            <a:ext cx="4985756" cy="265854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u="sng" dirty="0">
                <a:solidFill>
                  <a:schemeClr val="tx1"/>
                </a:solidFill>
                <a:latin typeface="+mj-lt"/>
              </a:rPr>
              <a:t>Identify what the following key terms mean</a:t>
            </a:r>
          </a:p>
          <a:p>
            <a:endParaRPr lang="en-GB" u="sng" dirty="0">
              <a:solidFill>
                <a:schemeClr val="tx1"/>
              </a:solidFill>
              <a:latin typeface="+mj-lt"/>
            </a:endParaRPr>
          </a:p>
          <a:p>
            <a:r>
              <a:rPr lang="en-GB" u="sng" dirty="0">
                <a:solidFill>
                  <a:schemeClr val="tx1"/>
                </a:solidFill>
                <a:latin typeface="+mj-lt"/>
              </a:rPr>
              <a:t>Field </a:t>
            </a:r>
            <a:r>
              <a:rPr lang="en-GB" dirty="0">
                <a:solidFill>
                  <a:schemeClr val="tx1"/>
                </a:solidFill>
                <a:latin typeface="+mj-lt"/>
              </a:rPr>
              <a:t>– </a:t>
            </a:r>
          </a:p>
          <a:p>
            <a:endParaRPr lang="en-GB" u="sng" dirty="0">
              <a:solidFill>
                <a:schemeClr val="tx1"/>
              </a:solidFill>
              <a:latin typeface="+mj-lt"/>
            </a:endParaRPr>
          </a:p>
          <a:p>
            <a:r>
              <a:rPr lang="en-GB" u="sng" dirty="0">
                <a:solidFill>
                  <a:schemeClr val="tx1"/>
                </a:solidFill>
                <a:latin typeface="+mj-lt"/>
              </a:rPr>
              <a:t>Data type </a:t>
            </a:r>
            <a:r>
              <a:rPr lang="en-GB" dirty="0">
                <a:solidFill>
                  <a:schemeClr val="tx1"/>
                </a:solidFill>
                <a:latin typeface="+mj-lt"/>
              </a:rPr>
              <a:t>– </a:t>
            </a:r>
          </a:p>
          <a:p>
            <a:endParaRPr lang="en-GB" u="sng" dirty="0">
              <a:solidFill>
                <a:schemeClr val="tx1"/>
              </a:solidFill>
              <a:latin typeface="+mj-lt"/>
            </a:endParaRPr>
          </a:p>
          <a:p>
            <a:r>
              <a:rPr lang="en-GB" u="sng" dirty="0">
                <a:solidFill>
                  <a:schemeClr val="tx1"/>
                </a:solidFill>
                <a:latin typeface="+mj-lt"/>
              </a:rPr>
              <a:t>Data format </a:t>
            </a:r>
            <a:r>
              <a:rPr lang="en-GB" dirty="0">
                <a:solidFill>
                  <a:schemeClr val="tx1"/>
                </a:solidFill>
                <a:latin typeface="+mj-lt"/>
              </a:rPr>
              <a:t>-</a:t>
            </a:r>
            <a:endParaRPr lang="en-GB" u="sng" dirty="0">
              <a:solidFill>
                <a:schemeClr val="tx1"/>
              </a:solidFill>
              <a:latin typeface="+mj-lt"/>
            </a:endParaRPr>
          </a:p>
          <a:p>
            <a:endParaRPr lang="en-GB" u="sng" dirty="0">
              <a:solidFill>
                <a:schemeClr val="tx1"/>
              </a:solidFill>
              <a:latin typeface="+mj-lt"/>
            </a:endParaRPr>
          </a:p>
          <a:p>
            <a:endParaRPr lang="en-GB" sz="1600" dirty="0">
              <a:solidFill>
                <a:schemeClr val="tx1"/>
              </a:solidFill>
              <a:latin typeface="+mj-lt"/>
            </a:endParaRPr>
          </a:p>
          <a:p>
            <a:endParaRPr lang="en-GB" sz="1400" dirty="0">
              <a:solidFill>
                <a:schemeClr val="tx1"/>
              </a:solidFill>
              <a:latin typeface="+mj-lt"/>
            </a:endParaRPr>
          </a:p>
        </p:txBody>
      </p:sp>
      <p:sp>
        <p:nvSpPr>
          <p:cNvPr id="11" name="Rectangle 10">
            <a:extLst>
              <a:ext uri="{FF2B5EF4-FFF2-40B4-BE49-F238E27FC236}">
                <a16:creationId xmlns:a16="http://schemas.microsoft.com/office/drawing/2014/main" id="{E3603FC8-A32F-4E46-8C15-C2EDE0E1C2A4}"/>
              </a:ext>
            </a:extLst>
          </p:cNvPr>
          <p:cNvSpPr/>
          <p:nvPr/>
        </p:nvSpPr>
        <p:spPr>
          <a:xfrm>
            <a:off x="157162" y="678303"/>
            <a:ext cx="6393540" cy="60445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u="sng" dirty="0">
                <a:solidFill>
                  <a:schemeClr val="tx1"/>
                </a:solidFill>
                <a:latin typeface="+mj-lt"/>
              </a:rPr>
              <a:t>Complete the data dictionary below for storing an employees national insurance number.</a:t>
            </a:r>
          </a:p>
        </p:txBody>
      </p:sp>
      <p:pic>
        <p:nvPicPr>
          <p:cNvPr id="4" name="Picture 3">
            <a:extLst>
              <a:ext uri="{FF2B5EF4-FFF2-40B4-BE49-F238E27FC236}">
                <a16:creationId xmlns:a16="http://schemas.microsoft.com/office/drawing/2014/main" id="{CAD90DFB-46B6-4C61-A961-C01D791F919A}"/>
              </a:ext>
            </a:extLst>
          </p:cNvPr>
          <p:cNvPicPr>
            <a:picLocks noChangeAspect="1"/>
          </p:cNvPicPr>
          <p:nvPr/>
        </p:nvPicPr>
        <p:blipFill>
          <a:blip r:embed="rId3"/>
          <a:stretch>
            <a:fillRect/>
          </a:stretch>
        </p:blipFill>
        <p:spPr>
          <a:xfrm>
            <a:off x="85334" y="4032352"/>
            <a:ext cx="6465367" cy="2582377"/>
          </a:xfrm>
          <a:prstGeom prst="rect">
            <a:avLst/>
          </a:prstGeom>
        </p:spPr>
      </p:pic>
      <p:graphicFrame>
        <p:nvGraphicFramePr>
          <p:cNvPr id="5" name="Table 4">
            <a:extLst>
              <a:ext uri="{FF2B5EF4-FFF2-40B4-BE49-F238E27FC236}">
                <a16:creationId xmlns:a16="http://schemas.microsoft.com/office/drawing/2014/main" id="{5806FA54-0C7B-4FC3-B9DD-471A8BF626E7}"/>
              </a:ext>
            </a:extLst>
          </p:cNvPr>
          <p:cNvGraphicFramePr>
            <a:graphicFrameLocks noGrp="1"/>
          </p:cNvGraphicFramePr>
          <p:nvPr>
            <p:extLst>
              <p:ext uri="{D42A27DB-BD31-4B8C-83A1-F6EECF244321}">
                <p14:modId xmlns:p14="http://schemas.microsoft.com/office/powerpoint/2010/main" val="3520577412"/>
              </p:ext>
            </p:extLst>
          </p:nvPr>
        </p:nvGraphicFramePr>
        <p:xfrm>
          <a:off x="157161" y="1366137"/>
          <a:ext cx="6393540" cy="2225040"/>
        </p:xfrm>
        <a:graphic>
          <a:graphicData uri="http://schemas.openxmlformats.org/drawingml/2006/table">
            <a:tbl>
              <a:tblPr firstRow="1" bandRow="1">
                <a:tableStyleId>{5940675A-B579-460E-94D1-54222C63F5DA}</a:tableStyleId>
              </a:tblPr>
              <a:tblGrid>
                <a:gridCol w="3196770">
                  <a:extLst>
                    <a:ext uri="{9D8B030D-6E8A-4147-A177-3AD203B41FA5}">
                      <a16:colId xmlns:a16="http://schemas.microsoft.com/office/drawing/2014/main" val="2027040098"/>
                    </a:ext>
                  </a:extLst>
                </a:gridCol>
                <a:gridCol w="3196770">
                  <a:extLst>
                    <a:ext uri="{9D8B030D-6E8A-4147-A177-3AD203B41FA5}">
                      <a16:colId xmlns:a16="http://schemas.microsoft.com/office/drawing/2014/main" val="539989376"/>
                    </a:ext>
                  </a:extLst>
                </a:gridCol>
              </a:tblGrid>
              <a:tr h="370840">
                <a:tc>
                  <a:txBody>
                    <a:bodyPr/>
                    <a:lstStyle/>
                    <a:p>
                      <a:r>
                        <a:rPr lang="en-GB" dirty="0">
                          <a:latin typeface="+mj-lt"/>
                        </a:rPr>
                        <a:t>Field name</a:t>
                      </a:r>
                    </a:p>
                  </a:txBody>
                  <a:tcPr/>
                </a:tc>
                <a:tc>
                  <a:txBody>
                    <a:bodyPr/>
                    <a:lstStyle/>
                    <a:p>
                      <a:endParaRPr lang="en-GB" dirty="0">
                        <a:latin typeface="+mj-lt"/>
                      </a:endParaRPr>
                    </a:p>
                  </a:txBody>
                  <a:tcPr>
                    <a:noFill/>
                  </a:tcPr>
                </a:tc>
                <a:extLst>
                  <a:ext uri="{0D108BD9-81ED-4DB2-BD59-A6C34878D82A}">
                    <a16:rowId xmlns:a16="http://schemas.microsoft.com/office/drawing/2014/main" val="4278229699"/>
                  </a:ext>
                </a:extLst>
              </a:tr>
              <a:tr h="370840">
                <a:tc>
                  <a:txBody>
                    <a:bodyPr/>
                    <a:lstStyle/>
                    <a:p>
                      <a:r>
                        <a:rPr lang="en-GB" dirty="0">
                          <a:latin typeface="+mj-lt"/>
                        </a:rPr>
                        <a:t>Data type</a:t>
                      </a:r>
                    </a:p>
                  </a:txBody>
                  <a:tcPr/>
                </a:tc>
                <a:tc>
                  <a:txBody>
                    <a:bodyPr/>
                    <a:lstStyle/>
                    <a:p>
                      <a:endParaRPr lang="en-GB" dirty="0">
                        <a:latin typeface="+mj-lt"/>
                      </a:endParaRPr>
                    </a:p>
                  </a:txBody>
                  <a:tcPr>
                    <a:noFill/>
                  </a:tcPr>
                </a:tc>
                <a:extLst>
                  <a:ext uri="{0D108BD9-81ED-4DB2-BD59-A6C34878D82A}">
                    <a16:rowId xmlns:a16="http://schemas.microsoft.com/office/drawing/2014/main" val="1302553626"/>
                  </a:ext>
                </a:extLst>
              </a:tr>
              <a:tr h="370840">
                <a:tc>
                  <a:txBody>
                    <a:bodyPr/>
                    <a:lstStyle/>
                    <a:p>
                      <a:r>
                        <a:rPr lang="en-GB" dirty="0">
                          <a:latin typeface="+mj-lt"/>
                        </a:rPr>
                        <a:t>Format</a:t>
                      </a:r>
                    </a:p>
                  </a:txBody>
                  <a:tcPr/>
                </a:tc>
                <a:tc>
                  <a:txBody>
                    <a:bodyPr/>
                    <a:lstStyle/>
                    <a:p>
                      <a:endParaRPr lang="en-GB" dirty="0">
                        <a:latin typeface="+mj-lt"/>
                      </a:endParaRPr>
                    </a:p>
                  </a:txBody>
                  <a:tcPr>
                    <a:noFill/>
                  </a:tcPr>
                </a:tc>
                <a:extLst>
                  <a:ext uri="{0D108BD9-81ED-4DB2-BD59-A6C34878D82A}">
                    <a16:rowId xmlns:a16="http://schemas.microsoft.com/office/drawing/2014/main" val="555976653"/>
                  </a:ext>
                </a:extLst>
              </a:tr>
              <a:tr h="370840">
                <a:tc>
                  <a:txBody>
                    <a:bodyPr/>
                    <a:lstStyle/>
                    <a:p>
                      <a:r>
                        <a:rPr lang="en-GB" dirty="0">
                          <a:latin typeface="+mj-lt"/>
                        </a:rPr>
                        <a:t>Field size</a:t>
                      </a:r>
                    </a:p>
                  </a:txBody>
                  <a:tcPr/>
                </a:tc>
                <a:tc>
                  <a:txBody>
                    <a:bodyPr/>
                    <a:lstStyle/>
                    <a:p>
                      <a:endParaRPr lang="en-GB" dirty="0">
                        <a:latin typeface="+mj-lt"/>
                      </a:endParaRPr>
                    </a:p>
                  </a:txBody>
                  <a:tcPr>
                    <a:noFill/>
                  </a:tcPr>
                </a:tc>
                <a:extLst>
                  <a:ext uri="{0D108BD9-81ED-4DB2-BD59-A6C34878D82A}">
                    <a16:rowId xmlns:a16="http://schemas.microsoft.com/office/drawing/2014/main" val="3046535148"/>
                  </a:ext>
                </a:extLst>
              </a:tr>
              <a:tr h="370840">
                <a:tc>
                  <a:txBody>
                    <a:bodyPr/>
                    <a:lstStyle/>
                    <a:p>
                      <a:r>
                        <a:rPr lang="en-GB" dirty="0">
                          <a:latin typeface="+mj-lt"/>
                        </a:rPr>
                        <a:t>Description</a:t>
                      </a:r>
                    </a:p>
                  </a:txBody>
                  <a:tcPr/>
                </a:tc>
                <a:tc>
                  <a:txBody>
                    <a:bodyPr/>
                    <a:lstStyle/>
                    <a:p>
                      <a:endParaRPr lang="en-GB" dirty="0">
                        <a:latin typeface="+mj-lt"/>
                      </a:endParaRPr>
                    </a:p>
                  </a:txBody>
                  <a:tcPr>
                    <a:noFill/>
                  </a:tcPr>
                </a:tc>
                <a:extLst>
                  <a:ext uri="{0D108BD9-81ED-4DB2-BD59-A6C34878D82A}">
                    <a16:rowId xmlns:a16="http://schemas.microsoft.com/office/drawing/2014/main" val="3524844283"/>
                  </a:ext>
                </a:extLst>
              </a:tr>
              <a:tr h="370840">
                <a:tc>
                  <a:txBody>
                    <a:bodyPr/>
                    <a:lstStyle/>
                    <a:p>
                      <a:r>
                        <a:rPr lang="en-GB" dirty="0">
                          <a:latin typeface="+mj-lt"/>
                        </a:rPr>
                        <a:t>Example</a:t>
                      </a:r>
                    </a:p>
                  </a:txBody>
                  <a:tcPr/>
                </a:tc>
                <a:tc>
                  <a:txBody>
                    <a:bodyPr/>
                    <a:lstStyle/>
                    <a:p>
                      <a:endParaRPr lang="en-GB" dirty="0">
                        <a:latin typeface="+mj-lt"/>
                      </a:endParaRPr>
                    </a:p>
                  </a:txBody>
                  <a:tcPr>
                    <a:noFill/>
                  </a:tcPr>
                </a:tc>
                <a:extLst>
                  <a:ext uri="{0D108BD9-81ED-4DB2-BD59-A6C34878D82A}">
                    <a16:rowId xmlns:a16="http://schemas.microsoft.com/office/drawing/2014/main" val="9420326"/>
                  </a:ext>
                </a:extLst>
              </a:tr>
            </a:tbl>
          </a:graphicData>
        </a:graphic>
      </p:graphicFrame>
      <p:sp>
        <p:nvSpPr>
          <p:cNvPr id="6" name="TextBox 5">
            <a:extLst>
              <a:ext uri="{FF2B5EF4-FFF2-40B4-BE49-F238E27FC236}">
                <a16:creationId xmlns:a16="http://schemas.microsoft.com/office/drawing/2014/main" id="{4D691CB9-F2B1-49C9-82B1-A951B013F414}"/>
              </a:ext>
            </a:extLst>
          </p:cNvPr>
          <p:cNvSpPr txBox="1"/>
          <p:nvPr/>
        </p:nvSpPr>
        <p:spPr>
          <a:xfrm>
            <a:off x="157161" y="3663020"/>
            <a:ext cx="2990773" cy="369332"/>
          </a:xfrm>
          <a:prstGeom prst="rect">
            <a:avLst/>
          </a:prstGeom>
          <a:noFill/>
        </p:spPr>
        <p:txBody>
          <a:bodyPr wrap="square" rtlCol="0">
            <a:spAutoFit/>
          </a:bodyPr>
          <a:lstStyle/>
          <a:p>
            <a:r>
              <a:rPr lang="en-GB" b="1" dirty="0">
                <a:latin typeface="+mj-lt"/>
              </a:rPr>
              <a:t>Worked example</a:t>
            </a:r>
          </a:p>
        </p:txBody>
      </p:sp>
    </p:spTree>
    <p:extLst>
      <p:ext uri="{BB962C8B-B14F-4D97-AF65-F5344CB8AC3E}">
        <p14:creationId xmlns:p14="http://schemas.microsoft.com/office/powerpoint/2010/main" val="13562106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Data Dictionary</a:t>
            </a:r>
          </a:p>
        </p:txBody>
      </p:sp>
      <p:sp>
        <p:nvSpPr>
          <p:cNvPr id="9" name="Rectangle 8"/>
          <p:cNvSpPr/>
          <p:nvPr/>
        </p:nvSpPr>
        <p:spPr>
          <a:xfrm>
            <a:off x="6835516" y="673017"/>
            <a:ext cx="4985756"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6835515" y="1275627"/>
            <a:ext cx="4985755" cy="703076"/>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At which phase is the decision table introduced?</a:t>
            </a:r>
          </a:p>
          <a:p>
            <a:pPr algn="ctr"/>
            <a:r>
              <a:rPr lang="en-GB" dirty="0">
                <a:solidFill>
                  <a:schemeClr val="tx1"/>
                </a:solidFill>
                <a:latin typeface="+mj-lt"/>
              </a:rPr>
              <a:t>Analysis</a:t>
            </a:r>
          </a:p>
        </p:txBody>
      </p:sp>
      <p:sp>
        <p:nvSpPr>
          <p:cNvPr id="23" name="Rectangle 22"/>
          <p:cNvSpPr/>
          <p:nvPr/>
        </p:nvSpPr>
        <p:spPr>
          <a:xfrm>
            <a:off x="6835515" y="2142372"/>
            <a:ext cx="4985756" cy="1650140"/>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a data dictionary?</a:t>
            </a:r>
          </a:p>
          <a:p>
            <a:pPr algn="ctr"/>
            <a:endParaRPr lang="en-GB" sz="1600" dirty="0">
              <a:solidFill>
                <a:schemeClr val="tx1"/>
              </a:solidFill>
              <a:latin typeface="+mj-lt"/>
            </a:endParaRPr>
          </a:p>
          <a:p>
            <a:pPr algn="ctr"/>
            <a:r>
              <a:rPr lang="en-GB" sz="1600" dirty="0">
                <a:solidFill>
                  <a:schemeClr val="tx1"/>
                </a:solidFill>
                <a:latin typeface="+mj-lt"/>
              </a:rPr>
              <a:t>A data dictionary is used to outline the structure of a database by defining fields and their characteristics. This helps to establish a data structure, query structure and any validation required in the system.</a:t>
            </a:r>
          </a:p>
        </p:txBody>
      </p:sp>
      <p:sp>
        <p:nvSpPr>
          <p:cNvPr id="17" name="Rectangle 16"/>
          <p:cNvSpPr/>
          <p:nvPr/>
        </p:nvSpPr>
        <p:spPr>
          <a:xfrm>
            <a:off x="6835514" y="3956181"/>
            <a:ext cx="4985756" cy="2658548"/>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u="sng" dirty="0">
                <a:solidFill>
                  <a:schemeClr val="tx1"/>
                </a:solidFill>
                <a:latin typeface="+mj-lt"/>
              </a:rPr>
              <a:t>Identify what the following key terms mean</a:t>
            </a:r>
          </a:p>
          <a:p>
            <a:r>
              <a:rPr lang="en-GB" u="sng" dirty="0">
                <a:solidFill>
                  <a:schemeClr val="tx1"/>
                </a:solidFill>
                <a:latin typeface="+mj-lt"/>
              </a:rPr>
              <a:t>Field </a:t>
            </a:r>
            <a:r>
              <a:rPr lang="en-GB" dirty="0">
                <a:solidFill>
                  <a:schemeClr val="tx1"/>
                </a:solidFill>
                <a:latin typeface="+mj-lt"/>
              </a:rPr>
              <a:t>- A field is a single piece of information from a record. A database record is a set of fields.</a:t>
            </a:r>
            <a:endParaRPr lang="en-GB" u="sng" dirty="0">
              <a:solidFill>
                <a:schemeClr val="tx1"/>
              </a:solidFill>
              <a:latin typeface="+mj-lt"/>
            </a:endParaRPr>
          </a:p>
          <a:p>
            <a:r>
              <a:rPr lang="en-GB" u="sng" dirty="0">
                <a:solidFill>
                  <a:schemeClr val="tx1"/>
                </a:solidFill>
                <a:latin typeface="+mj-lt"/>
              </a:rPr>
              <a:t>Data type </a:t>
            </a:r>
            <a:r>
              <a:rPr lang="en-GB" dirty="0">
                <a:solidFill>
                  <a:schemeClr val="tx1"/>
                </a:solidFill>
                <a:latin typeface="+mj-lt"/>
              </a:rPr>
              <a:t>- A data type determines how the data should be represented. Whether it is an integer, text or a date/time.</a:t>
            </a:r>
          </a:p>
          <a:p>
            <a:r>
              <a:rPr lang="en-GB" u="sng" dirty="0">
                <a:solidFill>
                  <a:schemeClr val="tx1"/>
                </a:solidFill>
                <a:latin typeface="+mj-lt"/>
              </a:rPr>
              <a:t>Data format </a:t>
            </a:r>
            <a:r>
              <a:rPr lang="en-GB" dirty="0">
                <a:solidFill>
                  <a:schemeClr val="tx1"/>
                </a:solidFill>
                <a:latin typeface="+mj-lt"/>
              </a:rPr>
              <a:t>- Format determines how the data should be inputted, especially if specific characters are required such as date of birth.</a:t>
            </a:r>
          </a:p>
          <a:p>
            <a:endParaRPr lang="en-GB" u="sng" dirty="0">
              <a:solidFill>
                <a:schemeClr val="tx1"/>
              </a:solidFill>
              <a:latin typeface="+mj-lt"/>
            </a:endParaRPr>
          </a:p>
          <a:p>
            <a:endParaRPr lang="en-GB" u="sng" dirty="0">
              <a:solidFill>
                <a:schemeClr val="tx1"/>
              </a:solidFill>
              <a:latin typeface="+mj-lt"/>
            </a:endParaRPr>
          </a:p>
          <a:p>
            <a:endParaRPr lang="en-GB" sz="1600" dirty="0">
              <a:solidFill>
                <a:schemeClr val="tx1"/>
              </a:solidFill>
              <a:latin typeface="+mj-lt"/>
            </a:endParaRPr>
          </a:p>
          <a:p>
            <a:endParaRPr lang="en-GB" sz="1400" dirty="0">
              <a:solidFill>
                <a:schemeClr val="tx1"/>
              </a:solidFill>
              <a:latin typeface="+mj-lt"/>
            </a:endParaRPr>
          </a:p>
        </p:txBody>
      </p:sp>
      <p:sp>
        <p:nvSpPr>
          <p:cNvPr id="11" name="Rectangle 10">
            <a:extLst>
              <a:ext uri="{FF2B5EF4-FFF2-40B4-BE49-F238E27FC236}">
                <a16:creationId xmlns:a16="http://schemas.microsoft.com/office/drawing/2014/main" id="{E3603FC8-A32F-4E46-8C15-C2EDE0E1C2A4}"/>
              </a:ext>
            </a:extLst>
          </p:cNvPr>
          <p:cNvSpPr/>
          <p:nvPr/>
        </p:nvSpPr>
        <p:spPr>
          <a:xfrm>
            <a:off x="157162" y="678303"/>
            <a:ext cx="6393540" cy="60445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u="sng" dirty="0">
                <a:solidFill>
                  <a:schemeClr val="tx1"/>
                </a:solidFill>
                <a:latin typeface="+mj-lt"/>
              </a:rPr>
              <a:t>Complete the data dictionary below for storing an employees national insurance number.</a:t>
            </a:r>
          </a:p>
        </p:txBody>
      </p:sp>
      <p:pic>
        <p:nvPicPr>
          <p:cNvPr id="4" name="Picture 3">
            <a:extLst>
              <a:ext uri="{FF2B5EF4-FFF2-40B4-BE49-F238E27FC236}">
                <a16:creationId xmlns:a16="http://schemas.microsoft.com/office/drawing/2014/main" id="{CAD90DFB-46B6-4C61-A961-C01D791F919A}"/>
              </a:ext>
            </a:extLst>
          </p:cNvPr>
          <p:cNvPicPr>
            <a:picLocks noChangeAspect="1"/>
          </p:cNvPicPr>
          <p:nvPr/>
        </p:nvPicPr>
        <p:blipFill>
          <a:blip r:embed="rId3"/>
          <a:stretch>
            <a:fillRect/>
          </a:stretch>
        </p:blipFill>
        <p:spPr>
          <a:xfrm>
            <a:off x="85334" y="4032352"/>
            <a:ext cx="6465367" cy="2582377"/>
          </a:xfrm>
          <a:prstGeom prst="rect">
            <a:avLst/>
          </a:prstGeom>
        </p:spPr>
      </p:pic>
      <p:graphicFrame>
        <p:nvGraphicFramePr>
          <p:cNvPr id="5" name="Table 4">
            <a:extLst>
              <a:ext uri="{FF2B5EF4-FFF2-40B4-BE49-F238E27FC236}">
                <a16:creationId xmlns:a16="http://schemas.microsoft.com/office/drawing/2014/main" id="{5806FA54-0C7B-4FC3-B9DD-471A8BF626E7}"/>
              </a:ext>
            </a:extLst>
          </p:cNvPr>
          <p:cNvGraphicFramePr>
            <a:graphicFrameLocks noGrp="1"/>
          </p:cNvGraphicFramePr>
          <p:nvPr/>
        </p:nvGraphicFramePr>
        <p:xfrm>
          <a:off x="157161" y="1366137"/>
          <a:ext cx="6393540" cy="2225040"/>
        </p:xfrm>
        <a:graphic>
          <a:graphicData uri="http://schemas.openxmlformats.org/drawingml/2006/table">
            <a:tbl>
              <a:tblPr firstRow="1" bandRow="1">
                <a:tableStyleId>{5940675A-B579-460E-94D1-54222C63F5DA}</a:tableStyleId>
              </a:tblPr>
              <a:tblGrid>
                <a:gridCol w="3196770">
                  <a:extLst>
                    <a:ext uri="{9D8B030D-6E8A-4147-A177-3AD203B41FA5}">
                      <a16:colId xmlns:a16="http://schemas.microsoft.com/office/drawing/2014/main" val="2027040098"/>
                    </a:ext>
                  </a:extLst>
                </a:gridCol>
                <a:gridCol w="3196770">
                  <a:extLst>
                    <a:ext uri="{9D8B030D-6E8A-4147-A177-3AD203B41FA5}">
                      <a16:colId xmlns:a16="http://schemas.microsoft.com/office/drawing/2014/main" val="539989376"/>
                    </a:ext>
                  </a:extLst>
                </a:gridCol>
              </a:tblGrid>
              <a:tr h="370840">
                <a:tc>
                  <a:txBody>
                    <a:bodyPr/>
                    <a:lstStyle/>
                    <a:p>
                      <a:r>
                        <a:rPr lang="en-GB" dirty="0">
                          <a:latin typeface="+mj-lt"/>
                        </a:rPr>
                        <a:t>Field name</a:t>
                      </a:r>
                    </a:p>
                  </a:txBody>
                  <a:tcPr/>
                </a:tc>
                <a:tc>
                  <a:txBody>
                    <a:bodyPr/>
                    <a:lstStyle/>
                    <a:p>
                      <a:r>
                        <a:rPr lang="en-GB" dirty="0">
                          <a:latin typeface="+mj-lt"/>
                        </a:rPr>
                        <a:t>National Insurance Number</a:t>
                      </a:r>
                    </a:p>
                  </a:txBody>
                  <a:tcPr>
                    <a:solidFill>
                      <a:schemeClr val="accent5">
                        <a:lumMod val="20000"/>
                        <a:lumOff val="80000"/>
                      </a:schemeClr>
                    </a:solidFill>
                  </a:tcPr>
                </a:tc>
                <a:extLst>
                  <a:ext uri="{0D108BD9-81ED-4DB2-BD59-A6C34878D82A}">
                    <a16:rowId xmlns:a16="http://schemas.microsoft.com/office/drawing/2014/main" val="4278229699"/>
                  </a:ext>
                </a:extLst>
              </a:tr>
              <a:tr h="370840">
                <a:tc>
                  <a:txBody>
                    <a:bodyPr/>
                    <a:lstStyle/>
                    <a:p>
                      <a:r>
                        <a:rPr lang="en-GB" dirty="0">
                          <a:latin typeface="+mj-lt"/>
                        </a:rPr>
                        <a:t>Data type</a:t>
                      </a:r>
                    </a:p>
                  </a:txBody>
                  <a:tcPr/>
                </a:tc>
                <a:tc>
                  <a:txBody>
                    <a:bodyPr/>
                    <a:lstStyle/>
                    <a:p>
                      <a:r>
                        <a:rPr lang="en-GB" dirty="0">
                          <a:latin typeface="+mj-lt"/>
                        </a:rPr>
                        <a:t>Text</a:t>
                      </a:r>
                    </a:p>
                  </a:txBody>
                  <a:tcPr>
                    <a:solidFill>
                      <a:schemeClr val="accent5">
                        <a:lumMod val="20000"/>
                        <a:lumOff val="80000"/>
                      </a:schemeClr>
                    </a:solidFill>
                  </a:tcPr>
                </a:tc>
                <a:extLst>
                  <a:ext uri="{0D108BD9-81ED-4DB2-BD59-A6C34878D82A}">
                    <a16:rowId xmlns:a16="http://schemas.microsoft.com/office/drawing/2014/main" val="1302553626"/>
                  </a:ext>
                </a:extLst>
              </a:tr>
              <a:tr h="370840">
                <a:tc>
                  <a:txBody>
                    <a:bodyPr/>
                    <a:lstStyle/>
                    <a:p>
                      <a:r>
                        <a:rPr lang="en-GB" dirty="0">
                          <a:latin typeface="+mj-lt"/>
                        </a:rPr>
                        <a:t>Format</a:t>
                      </a:r>
                    </a:p>
                  </a:txBody>
                  <a:tcPr/>
                </a:tc>
                <a:tc>
                  <a:txBody>
                    <a:bodyPr/>
                    <a:lstStyle/>
                    <a:p>
                      <a:r>
                        <a:rPr lang="en-GB" dirty="0">
                          <a:latin typeface="+mj-lt"/>
                        </a:rPr>
                        <a:t>LL NN </a:t>
                      </a:r>
                      <a:r>
                        <a:rPr lang="en-GB" dirty="0" err="1">
                          <a:latin typeface="+mj-lt"/>
                        </a:rPr>
                        <a:t>NN</a:t>
                      </a:r>
                      <a:r>
                        <a:rPr lang="en-GB" dirty="0">
                          <a:latin typeface="+mj-lt"/>
                        </a:rPr>
                        <a:t> </a:t>
                      </a:r>
                      <a:r>
                        <a:rPr lang="en-GB" dirty="0" err="1">
                          <a:latin typeface="+mj-lt"/>
                        </a:rPr>
                        <a:t>NN</a:t>
                      </a:r>
                      <a:r>
                        <a:rPr lang="en-GB" dirty="0">
                          <a:latin typeface="+mj-lt"/>
                        </a:rPr>
                        <a:t> L</a:t>
                      </a:r>
                    </a:p>
                  </a:txBody>
                  <a:tcPr>
                    <a:solidFill>
                      <a:schemeClr val="accent5">
                        <a:lumMod val="20000"/>
                        <a:lumOff val="80000"/>
                      </a:schemeClr>
                    </a:solidFill>
                  </a:tcPr>
                </a:tc>
                <a:extLst>
                  <a:ext uri="{0D108BD9-81ED-4DB2-BD59-A6C34878D82A}">
                    <a16:rowId xmlns:a16="http://schemas.microsoft.com/office/drawing/2014/main" val="555976653"/>
                  </a:ext>
                </a:extLst>
              </a:tr>
              <a:tr h="370840">
                <a:tc>
                  <a:txBody>
                    <a:bodyPr/>
                    <a:lstStyle/>
                    <a:p>
                      <a:r>
                        <a:rPr lang="en-GB" dirty="0">
                          <a:latin typeface="+mj-lt"/>
                        </a:rPr>
                        <a:t>Field size</a:t>
                      </a:r>
                    </a:p>
                  </a:txBody>
                  <a:tcPr/>
                </a:tc>
                <a:tc>
                  <a:txBody>
                    <a:bodyPr/>
                    <a:lstStyle/>
                    <a:p>
                      <a:r>
                        <a:rPr lang="en-GB" dirty="0">
                          <a:latin typeface="+mj-lt"/>
                        </a:rPr>
                        <a:t>9</a:t>
                      </a:r>
                    </a:p>
                  </a:txBody>
                  <a:tcPr>
                    <a:solidFill>
                      <a:schemeClr val="accent5">
                        <a:lumMod val="20000"/>
                        <a:lumOff val="80000"/>
                      </a:schemeClr>
                    </a:solidFill>
                  </a:tcPr>
                </a:tc>
                <a:extLst>
                  <a:ext uri="{0D108BD9-81ED-4DB2-BD59-A6C34878D82A}">
                    <a16:rowId xmlns:a16="http://schemas.microsoft.com/office/drawing/2014/main" val="3046535148"/>
                  </a:ext>
                </a:extLst>
              </a:tr>
              <a:tr h="370840">
                <a:tc>
                  <a:txBody>
                    <a:bodyPr/>
                    <a:lstStyle/>
                    <a:p>
                      <a:r>
                        <a:rPr lang="en-GB" dirty="0">
                          <a:latin typeface="+mj-lt"/>
                        </a:rPr>
                        <a:t>Description</a:t>
                      </a:r>
                    </a:p>
                  </a:txBody>
                  <a:tcPr/>
                </a:tc>
                <a:tc>
                  <a:txBody>
                    <a:bodyPr/>
                    <a:lstStyle/>
                    <a:p>
                      <a:r>
                        <a:rPr lang="en-GB" dirty="0">
                          <a:latin typeface="+mj-lt"/>
                        </a:rPr>
                        <a:t>Unique number for all users.</a:t>
                      </a:r>
                    </a:p>
                  </a:txBody>
                  <a:tcPr>
                    <a:solidFill>
                      <a:schemeClr val="accent5">
                        <a:lumMod val="20000"/>
                        <a:lumOff val="80000"/>
                      </a:schemeClr>
                    </a:solidFill>
                  </a:tcPr>
                </a:tc>
                <a:extLst>
                  <a:ext uri="{0D108BD9-81ED-4DB2-BD59-A6C34878D82A}">
                    <a16:rowId xmlns:a16="http://schemas.microsoft.com/office/drawing/2014/main" val="3524844283"/>
                  </a:ext>
                </a:extLst>
              </a:tr>
              <a:tr h="370840">
                <a:tc>
                  <a:txBody>
                    <a:bodyPr/>
                    <a:lstStyle/>
                    <a:p>
                      <a:r>
                        <a:rPr lang="en-GB" dirty="0">
                          <a:latin typeface="+mj-lt"/>
                        </a:rPr>
                        <a:t>Example</a:t>
                      </a:r>
                    </a:p>
                  </a:txBody>
                  <a:tcPr/>
                </a:tc>
                <a:tc>
                  <a:txBody>
                    <a:bodyPr/>
                    <a:lstStyle/>
                    <a:p>
                      <a:r>
                        <a:rPr lang="en-GB" dirty="0">
                          <a:latin typeface="+mj-lt"/>
                        </a:rPr>
                        <a:t>JS 71 63 87 A</a:t>
                      </a:r>
                    </a:p>
                  </a:txBody>
                  <a:tcPr>
                    <a:solidFill>
                      <a:schemeClr val="accent5">
                        <a:lumMod val="20000"/>
                        <a:lumOff val="80000"/>
                      </a:schemeClr>
                    </a:solidFill>
                  </a:tcPr>
                </a:tc>
                <a:extLst>
                  <a:ext uri="{0D108BD9-81ED-4DB2-BD59-A6C34878D82A}">
                    <a16:rowId xmlns:a16="http://schemas.microsoft.com/office/drawing/2014/main" val="9420326"/>
                  </a:ext>
                </a:extLst>
              </a:tr>
            </a:tbl>
          </a:graphicData>
        </a:graphic>
      </p:graphicFrame>
      <p:sp>
        <p:nvSpPr>
          <p:cNvPr id="6" name="TextBox 5">
            <a:extLst>
              <a:ext uri="{FF2B5EF4-FFF2-40B4-BE49-F238E27FC236}">
                <a16:creationId xmlns:a16="http://schemas.microsoft.com/office/drawing/2014/main" id="{4D691CB9-F2B1-49C9-82B1-A951B013F414}"/>
              </a:ext>
            </a:extLst>
          </p:cNvPr>
          <p:cNvSpPr txBox="1"/>
          <p:nvPr/>
        </p:nvSpPr>
        <p:spPr>
          <a:xfrm>
            <a:off x="157161" y="3663020"/>
            <a:ext cx="2990773" cy="369332"/>
          </a:xfrm>
          <a:prstGeom prst="rect">
            <a:avLst/>
          </a:prstGeom>
          <a:noFill/>
        </p:spPr>
        <p:txBody>
          <a:bodyPr wrap="square" rtlCol="0">
            <a:spAutoFit/>
          </a:bodyPr>
          <a:lstStyle/>
          <a:p>
            <a:r>
              <a:rPr lang="en-GB" b="1" dirty="0">
                <a:latin typeface="+mj-lt"/>
              </a:rPr>
              <a:t>Worked example</a:t>
            </a:r>
          </a:p>
        </p:txBody>
      </p:sp>
    </p:spTree>
    <p:extLst>
      <p:ext uri="{BB962C8B-B14F-4D97-AF65-F5344CB8AC3E}">
        <p14:creationId xmlns:p14="http://schemas.microsoft.com/office/powerpoint/2010/main" val="28356361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2034837" cy="1661993"/>
          </a:xfrm>
          <a:prstGeom prst="rect">
            <a:avLst/>
          </a:prstGeom>
          <a:noFill/>
        </p:spPr>
        <p:txBody>
          <a:bodyPr wrap="square" rtlCol="0">
            <a:spAutoFit/>
          </a:bodyPr>
          <a:lstStyle/>
          <a:p>
            <a:r>
              <a:rPr lang="en-GB" sz="2400" b="1" u="sng" dirty="0">
                <a:latin typeface="+mj-lt"/>
              </a:rPr>
              <a:t>Test data</a:t>
            </a:r>
          </a:p>
          <a:p>
            <a:endParaRPr lang="en-GB" sz="2400" b="1" u="sng" dirty="0">
              <a:latin typeface="+mj-lt"/>
            </a:endParaRPr>
          </a:p>
          <a:p>
            <a:r>
              <a:rPr lang="en-GB" dirty="0">
                <a:latin typeface="+mj-lt"/>
              </a:rPr>
              <a:t>This method involves the testing of various parameters within the program. Identifying what a user might potentially enter. It’s a good way to test how robust the program is. There are four main types of test data, however these are not in the right order so write the correct statement number next to the type of test.</a:t>
            </a:r>
          </a:p>
        </p:txBody>
      </p:sp>
      <p:sp>
        <p:nvSpPr>
          <p:cNvPr id="13" name="Rectangle 12"/>
          <p:cNvSpPr/>
          <p:nvPr/>
        </p:nvSpPr>
        <p:spPr>
          <a:xfrm>
            <a:off x="337167" y="2268113"/>
            <a:ext cx="2210938" cy="736979"/>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Valid</a:t>
            </a:r>
          </a:p>
        </p:txBody>
      </p:sp>
      <p:sp>
        <p:nvSpPr>
          <p:cNvPr id="14" name="Rectangle 13"/>
          <p:cNvSpPr/>
          <p:nvPr/>
        </p:nvSpPr>
        <p:spPr>
          <a:xfrm>
            <a:off x="3431868" y="2268113"/>
            <a:ext cx="2210938" cy="736979"/>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Boundary (Valid extreme)</a:t>
            </a:r>
          </a:p>
        </p:txBody>
      </p:sp>
      <p:sp>
        <p:nvSpPr>
          <p:cNvPr id="15" name="Rectangle 14"/>
          <p:cNvSpPr/>
          <p:nvPr/>
        </p:nvSpPr>
        <p:spPr>
          <a:xfrm>
            <a:off x="9104877" y="2261538"/>
            <a:ext cx="2210938" cy="736979"/>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Erroneous </a:t>
            </a:r>
          </a:p>
        </p:txBody>
      </p:sp>
      <p:sp>
        <p:nvSpPr>
          <p:cNvPr id="16" name="Rectangle 15"/>
          <p:cNvSpPr/>
          <p:nvPr/>
        </p:nvSpPr>
        <p:spPr>
          <a:xfrm>
            <a:off x="9104877" y="3361203"/>
            <a:ext cx="2210938" cy="2424999"/>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Arial" panose="020B0604020202020204" pitchFamily="34" charset="0"/>
                <a:cs typeface="Arial" panose="020B0604020202020204" pitchFamily="34" charset="0"/>
              </a:rPr>
              <a:t>4</a:t>
            </a:r>
          </a:p>
          <a:p>
            <a:pPr algn="ctr"/>
            <a:r>
              <a:rPr lang="en-GB" dirty="0">
                <a:solidFill>
                  <a:schemeClr val="tx1"/>
                </a:solidFill>
                <a:latin typeface="Arial" panose="020B0604020202020204" pitchFamily="34" charset="0"/>
                <a:cs typeface="Arial" panose="020B0604020202020204" pitchFamily="34" charset="0"/>
              </a:rPr>
              <a:t>Testing data that should definitely work or should be accepted by the program.</a:t>
            </a:r>
          </a:p>
        </p:txBody>
      </p:sp>
      <p:sp>
        <p:nvSpPr>
          <p:cNvPr id="17" name="Rectangle 16"/>
          <p:cNvSpPr/>
          <p:nvPr/>
        </p:nvSpPr>
        <p:spPr>
          <a:xfrm>
            <a:off x="337167" y="3361204"/>
            <a:ext cx="2210938" cy="2424999"/>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Arial" panose="020B0604020202020204" pitchFamily="34" charset="0"/>
                <a:cs typeface="Arial" panose="020B0604020202020204" pitchFamily="34" charset="0"/>
              </a:rPr>
              <a:t>1</a:t>
            </a:r>
          </a:p>
          <a:p>
            <a:pPr algn="ctr"/>
            <a:r>
              <a:rPr lang="en-GB" dirty="0">
                <a:solidFill>
                  <a:schemeClr val="tx1"/>
                </a:solidFill>
                <a:latin typeface="Arial" panose="020B0604020202020204" pitchFamily="34" charset="0"/>
                <a:cs typeface="Arial" panose="020B0604020202020204" pitchFamily="34" charset="0"/>
              </a:rPr>
              <a:t>Testing inside the boundary. What will just be accepted?</a:t>
            </a:r>
          </a:p>
        </p:txBody>
      </p:sp>
      <p:sp>
        <p:nvSpPr>
          <p:cNvPr id="18" name="Rectangle 17"/>
          <p:cNvSpPr/>
          <p:nvPr/>
        </p:nvSpPr>
        <p:spPr>
          <a:xfrm>
            <a:off x="6169311" y="3361206"/>
            <a:ext cx="2210938" cy="2424999"/>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Arial" panose="020B0604020202020204" pitchFamily="34" charset="0"/>
                <a:cs typeface="Arial" panose="020B0604020202020204" pitchFamily="34" charset="0"/>
              </a:rPr>
              <a:t>3</a:t>
            </a:r>
          </a:p>
          <a:p>
            <a:pPr algn="ctr"/>
            <a:r>
              <a:rPr lang="en-GB" dirty="0">
                <a:solidFill>
                  <a:schemeClr val="tx1"/>
                </a:solidFill>
                <a:latin typeface="Arial" panose="020B0604020202020204" pitchFamily="34" charset="0"/>
                <a:cs typeface="Arial" panose="020B0604020202020204" pitchFamily="34" charset="0"/>
              </a:rPr>
              <a:t>Testing outside the boundary. What will just about </a:t>
            </a:r>
            <a:r>
              <a:rPr lang="en-GB" b="1" dirty="0">
                <a:solidFill>
                  <a:schemeClr val="tx1"/>
                </a:solidFill>
                <a:latin typeface="Arial" panose="020B0604020202020204" pitchFamily="34" charset="0"/>
                <a:cs typeface="Arial" panose="020B0604020202020204" pitchFamily="34" charset="0"/>
              </a:rPr>
              <a:t>not </a:t>
            </a:r>
            <a:r>
              <a:rPr lang="en-GB" dirty="0">
                <a:solidFill>
                  <a:schemeClr val="tx1"/>
                </a:solidFill>
                <a:latin typeface="Arial" panose="020B0604020202020204" pitchFamily="34" charset="0"/>
                <a:cs typeface="Arial" panose="020B0604020202020204" pitchFamily="34" charset="0"/>
              </a:rPr>
              <a:t>be accepted?</a:t>
            </a:r>
          </a:p>
        </p:txBody>
      </p:sp>
      <p:sp>
        <p:nvSpPr>
          <p:cNvPr id="19" name="Rectangle 18"/>
          <p:cNvSpPr/>
          <p:nvPr/>
        </p:nvSpPr>
        <p:spPr>
          <a:xfrm>
            <a:off x="3371781" y="3361203"/>
            <a:ext cx="2210938" cy="2424999"/>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Arial" panose="020B0604020202020204" pitchFamily="34" charset="0"/>
                <a:cs typeface="Arial" panose="020B0604020202020204" pitchFamily="34" charset="0"/>
              </a:rPr>
              <a:t>2</a:t>
            </a:r>
          </a:p>
          <a:p>
            <a:pPr algn="ctr"/>
            <a:r>
              <a:rPr lang="en-GB" dirty="0">
                <a:solidFill>
                  <a:schemeClr val="tx1"/>
                </a:solidFill>
                <a:latin typeface="Arial" panose="020B0604020202020204" pitchFamily="34" charset="0"/>
                <a:cs typeface="Arial" panose="020B0604020202020204" pitchFamily="34" charset="0"/>
              </a:rPr>
              <a:t>Purposely testing something extreme that wouldn’t work. (e.g. if a number needs to be entered, a letter is entered instead.)</a:t>
            </a:r>
          </a:p>
        </p:txBody>
      </p:sp>
      <p:sp>
        <p:nvSpPr>
          <p:cNvPr id="23" name="Rectangle 22"/>
          <p:cNvSpPr/>
          <p:nvPr/>
        </p:nvSpPr>
        <p:spPr>
          <a:xfrm>
            <a:off x="6169311" y="2261539"/>
            <a:ext cx="2210938" cy="736979"/>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Boundary (Invalid extreme)</a:t>
            </a:r>
          </a:p>
        </p:txBody>
      </p:sp>
    </p:spTree>
    <p:extLst>
      <p:ext uri="{BB962C8B-B14F-4D97-AF65-F5344CB8AC3E}">
        <p14:creationId xmlns:p14="http://schemas.microsoft.com/office/powerpoint/2010/main" val="22890957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2034837" cy="1661993"/>
          </a:xfrm>
          <a:prstGeom prst="rect">
            <a:avLst/>
          </a:prstGeom>
          <a:noFill/>
        </p:spPr>
        <p:txBody>
          <a:bodyPr wrap="square" rtlCol="0">
            <a:spAutoFit/>
          </a:bodyPr>
          <a:lstStyle/>
          <a:p>
            <a:r>
              <a:rPr lang="en-GB" sz="2400" b="1" u="sng" dirty="0">
                <a:latin typeface="+mj-lt"/>
              </a:rPr>
              <a:t>Test data</a:t>
            </a:r>
          </a:p>
          <a:p>
            <a:endParaRPr lang="en-GB" sz="2400" b="1" u="sng" dirty="0">
              <a:latin typeface="+mj-lt"/>
            </a:endParaRPr>
          </a:p>
          <a:p>
            <a:r>
              <a:rPr lang="en-GB" dirty="0">
                <a:latin typeface="+mj-lt"/>
              </a:rPr>
              <a:t>This method involves the testing of various parameters within the program. Identifying what a user might potentially enter. It’s a good way to test how robust the program is. There are </a:t>
            </a:r>
            <a:r>
              <a:rPr lang="en-GB" u="sng" dirty="0">
                <a:latin typeface="+mj-lt"/>
              </a:rPr>
              <a:t>four</a:t>
            </a:r>
            <a:r>
              <a:rPr lang="en-GB" dirty="0">
                <a:latin typeface="+mj-lt"/>
              </a:rPr>
              <a:t> main types of test data, however these are not in the right order so write the correct statement number next to the type of test.</a:t>
            </a:r>
          </a:p>
        </p:txBody>
      </p:sp>
      <p:sp>
        <p:nvSpPr>
          <p:cNvPr id="13" name="Rectangle 12"/>
          <p:cNvSpPr/>
          <p:nvPr/>
        </p:nvSpPr>
        <p:spPr>
          <a:xfrm>
            <a:off x="337167" y="2268113"/>
            <a:ext cx="2210938" cy="736979"/>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Valid</a:t>
            </a:r>
          </a:p>
        </p:txBody>
      </p:sp>
      <p:sp>
        <p:nvSpPr>
          <p:cNvPr id="14" name="Rectangle 13"/>
          <p:cNvSpPr/>
          <p:nvPr/>
        </p:nvSpPr>
        <p:spPr>
          <a:xfrm>
            <a:off x="3431868" y="2268113"/>
            <a:ext cx="2210938" cy="736979"/>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Boundary (Valid extreme)</a:t>
            </a:r>
          </a:p>
        </p:txBody>
      </p:sp>
      <p:sp>
        <p:nvSpPr>
          <p:cNvPr id="15" name="Rectangle 14"/>
          <p:cNvSpPr/>
          <p:nvPr/>
        </p:nvSpPr>
        <p:spPr>
          <a:xfrm>
            <a:off x="9104877" y="2261538"/>
            <a:ext cx="2210938" cy="736979"/>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Erroneous </a:t>
            </a:r>
          </a:p>
        </p:txBody>
      </p:sp>
      <p:sp>
        <p:nvSpPr>
          <p:cNvPr id="16" name="Rectangle 15"/>
          <p:cNvSpPr/>
          <p:nvPr/>
        </p:nvSpPr>
        <p:spPr>
          <a:xfrm>
            <a:off x="337167" y="3361202"/>
            <a:ext cx="2210938" cy="2424999"/>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Arial" panose="020B0604020202020204" pitchFamily="34" charset="0"/>
                <a:cs typeface="Arial" panose="020B0604020202020204" pitchFamily="34" charset="0"/>
              </a:rPr>
              <a:t>4</a:t>
            </a:r>
          </a:p>
          <a:p>
            <a:pPr algn="ctr"/>
            <a:r>
              <a:rPr lang="en-GB" dirty="0">
                <a:solidFill>
                  <a:schemeClr val="tx1"/>
                </a:solidFill>
                <a:latin typeface="Arial" panose="020B0604020202020204" pitchFamily="34" charset="0"/>
                <a:cs typeface="Arial" panose="020B0604020202020204" pitchFamily="34" charset="0"/>
              </a:rPr>
              <a:t>Testing data that should definitely work or should be accepted by the program.</a:t>
            </a:r>
          </a:p>
        </p:txBody>
      </p:sp>
      <p:sp>
        <p:nvSpPr>
          <p:cNvPr id="17" name="Rectangle 16"/>
          <p:cNvSpPr/>
          <p:nvPr/>
        </p:nvSpPr>
        <p:spPr>
          <a:xfrm>
            <a:off x="3431868" y="3361199"/>
            <a:ext cx="2210938" cy="2424999"/>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Arial" panose="020B0604020202020204" pitchFamily="34" charset="0"/>
                <a:cs typeface="Arial" panose="020B0604020202020204" pitchFamily="34" charset="0"/>
              </a:rPr>
              <a:t>1</a:t>
            </a:r>
          </a:p>
          <a:p>
            <a:pPr algn="ctr"/>
            <a:r>
              <a:rPr lang="en-GB" dirty="0">
                <a:solidFill>
                  <a:schemeClr val="tx1"/>
                </a:solidFill>
                <a:latin typeface="Arial" panose="020B0604020202020204" pitchFamily="34" charset="0"/>
                <a:cs typeface="Arial" panose="020B0604020202020204" pitchFamily="34" charset="0"/>
              </a:rPr>
              <a:t>Testing inside the boundary. What will just be accepted?</a:t>
            </a:r>
          </a:p>
        </p:txBody>
      </p:sp>
      <p:sp>
        <p:nvSpPr>
          <p:cNvPr id="18" name="Rectangle 17"/>
          <p:cNvSpPr/>
          <p:nvPr/>
        </p:nvSpPr>
        <p:spPr>
          <a:xfrm>
            <a:off x="6169311" y="3361206"/>
            <a:ext cx="2210938" cy="2424999"/>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Arial" panose="020B0604020202020204" pitchFamily="34" charset="0"/>
                <a:cs typeface="Arial" panose="020B0604020202020204" pitchFamily="34" charset="0"/>
              </a:rPr>
              <a:t>3</a:t>
            </a:r>
          </a:p>
          <a:p>
            <a:pPr algn="ctr"/>
            <a:r>
              <a:rPr lang="en-GB" dirty="0">
                <a:solidFill>
                  <a:schemeClr val="tx1"/>
                </a:solidFill>
                <a:latin typeface="Arial" panose="020B0604020202020204" pitchFamily="34" charset="0"/>
                <a:cs typeface="Arial" panose="020B0604020202020204" pitchFamily="34" charset="0"/>
              </a:rPr>
              <a:t>Testing outside the boundary. What will just about </a:t>
            </a:r>
            <a:r>
              <a:rPr lang="en-GB" b="1" dirty="0">
                <a:solidFill>
                  <a:schemeClr val="tx1"/>
                </a:solidFill>
                <a:latin typeface="Arial" panose="020B0604020202020204" pitchFamily="34" charset="0"/>
                <a:cs typeface="Arial" panose="020B0604020202020204" pitchFamily="34" charset="0"/>
              </a:rPr>
              <a:t>not </a:t>
            </a:r>
            <a:r>
              <a:rPr lang="en-GB" dirty="0">
                <a:solidFill>
                  <a:schemeClr val="tx1"/>
                </a:solidFill>
                <a:latin typeface="Arial" panose="020B0604020202020204" pitchFamily="34" charset="0"/>
                <a:cs typeface="Arial" panose="020B0604020202020204" pitchFamily="34" charset="0"/>
              </a:rPr>
              <a:t>be accepted?</a:t>
            </a:r>
          </a:p>
        </p:txBody>
      </p:sp>
      <p:sp>
        <p:nvSpPr>
          <p:cNvPr id="19" name="Rectangle 18"/>
          <p:cNvSpPr/>
          <p:nvPr/>
        </p:nvSpPr>
        <p:spPr>
          <a:xfrm>
            <a:off x="9104877" y="3361200"/>
            <a:ext cx="2210938" cy="2424999"/>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Arial" panose="020B0604020202020204" pitchFamily="34" charset="0"/>
                <a:cs typeface="Arial" panose="020B0604020202020204" pitchFamily="34" charset="0"/>
              </a:rPr>
              <a:t>2</a:t>
            </a:r>
          </a:p>
          <a:p>
            <a:pPr algn="ctr"/>
            <a:r>
              <a:rPr lang="en-GB" dirty="0">
                <a:solidFill>
                  <a:schemeClr val="tx1"/>
                </a:solidFill>
                <a:latin typeface="Arial" panose="020B0604020202020204" pitchFamily="34" charset="0"/>
                <a:cs typeface="Arial" panose="020B0604020202020204" pitchFamily="34" charset="0"/>
              </a:rPr>
              <a:t>Purposely testing something extreme that wouldn’t work. (e.g. if a number needs to be entered, a letter is entered instead.)</a:t>
            </a:r>
          </a:p>
        </p:txBody>
      </p:sp>
      <p:sp>
        <p:nvSpPr>
          <p:cNvPr id="23" name="Rectangle 22"/>
          <p:cNvSpPr/>
          <p:nvPr/>
        </p:nvSpPr>
        <p:spPr>
          <a:xfrm>
            <a:off x="6169311" y="2261539"/>
            <a:ext cx="2210938" cy="736979"/>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Boundary (Invalid extreme)</a:t>
            </a:r>
          </a:p>
        </p:txBody>
      </p:sp>
    </p:spTree>
    <p:extLst>
      <p:ext uri="{BB962C8B-B14F-4D97-AF65-F5344CB8AC3E}">
        <p14:creationId xmlns:p14="http://schemas.microsoft.com/office/powerpoint/2010/main" val="29876013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2034837" cy="461665"/>
          </a:xfrm>
          <a:prstGeom prst="rect">
            <a:avLst/>
          </a:prstGeom>
          <a:noFill/>
        </p:spPr>
        <p:txBody>
          <a:bodyPr wrap="square" rtlCol="0">
            <a:spAutoFit/>
          </a:bodyPr>
          <a:lstStyle/>
          <a:p>
            <a:r>
              <a:rPr lang="en-GB" sz="2400" b="1" u="sng" dirty="0">
                <a:latin typeface="+mj-lt"/>
              </a:rPr>
              <a:t>Test data - Example</a:t>
            </a:r>
          </a:p>
        </p:txBody>
      </p:sp>
      <p:sp>
        <p:nvSpPr>
          <p:cNvPr id="15" name="Rectangle 14"/>
          <p:cNvSpPr/>
          <p:nvPr/>
        </p:nvSpPr>
        <p:spPr>
          <a:xfrm>
            <a:off x="6174580" y="832428"/>
            <a:ext cx="5896133" cy="756529"/>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Complete the table below to show </a:t>
            </a:r>
            <a:r>
              <a:rPr lang="en-GB" sz="1400" b="1" dirty="0">
                <a:solidFill>
                  <a:schemeClr val="tx1"/>
                </a:solidFill>
                <a:latin typeface="+mj-lt"/>
              </a:rPr>
              <a:t>three</a:t>
            </a:r>
            <a:r>
              <a:rPr lang="en-GB" sz="1400" dirty="0">
                <a:solidFill>
                  <a:schemeClr val="tx1"/>
                </a:solidFill>
                <a:latin typeface="+mj-lt"/>
              </a:rPr>
              <a:t> items of test data, identify the type of test and explain it’s purpose. The first one has been done for you. (6 marks)</a:t>
            </a:r>
          </a:p>
        </p:txBody>
      </p:sp>
      <p:graphicFrame>
        <p:nvGraphicFramePr>
          <p:cNvPr id="16" name="Table 15"/>
          <p:cNvGraphicFramePr>
            <a:graphicFrameLocks noGrp="1"/>
          </p:cNvGraphicFramePr>
          <p:nvPr>
            <p:extLst/>
          </p:nvPr>
        </p:nvGraphicFramePr>
        <p:xfrm>
          <a:off x="6174580" y="1831132"/>
          <a:ext cx="5896134" cy="4851400"/>
        </p:xfrm>
        <a:graphic>
          <a:graphicData uri="http://schemas.openxmlformats.org/drawingml/2006/table">
            <a:tbl>
              <a:tblPr firstRow="1" bandRow="1">
                <a:tableStyleId>{5940675A-B579-460E-94D1-54222C63F5DA}</a:tableStyleId>
              </a:tblPr>
              <a:tblGrid>
                <a:gridCol w="1590326">
                  <a:extLst>
                    <a:ext uri="{9D8B030D-6E8A-4147-A177-3AD203B41FA5}">
                      <a16:colId xmlns:a16="http://schemas.microsoft.com/office/drawing/2014/main" val="3660025510"/>
                    </a:ext>
                  </a:extLst>
                </a:gridCol>
                <a:gridCol w="4305808">
                  <a:extLst>
                    <a:ext uri="{9D8B030D-6E8A-4147-A177-3AD203B41FA5}">
                      <a16:colId xmlns:a16="http://schemas.microsoft.com/office/drawing/2014/main" val="3575273780"/>
                    </a:ext>
                  </a:extLst>
                </a:gridCol>
              </a:tblGrid>
              <a:tr h="370840">
                <a:tc>
                  <a:txBody>
                    <a:bodyPr/>
                    <a:lstStyle/>
                    <a:p>
                      <a:r>
                        <a:rPr lang="en-GB" b="1" dirty="0">
                          <a:latin typeface="+mj-lt"/>
                        </a:rPr>
                        <a:t>Test data</a:t>
                      </a:r>
                    </a:p>
                  </a:txBody>
                  <a:tcPr/>
                </a:tc>
                <a:tc>
                  <a:txBody>
                    <a:bodyPr/>
                    <a:lstStyle/>
                    <a:p>
                      <a:r>
                        <a:rPr lang="en-GB" b="1" dirty="0">
                          <a:latin typeface="+mj-lt"/>
                        </a:rPr>
                        <a:t>Purpose of test</a:t>
                      </a:r>
                    </a:p>
                  </a:txBody>
                  <a:tcPr/>
                </a:tc>
                <a:extLst>
                  <a:ext uri="{0D108BD9-81ED-4DB2-BD59-A6C34878D82A}">
                    <a16:rowId xmlns:a16="http://schemas.microsoft.com/office/drawing/2014/main" val="3903741245"/>
                  </a:ext>
                </a:extLst>
              </a:tr>
              <a:tr h="370840">
                <a:tc>
                  <a:txBody>
                    <a:bodyPr/>
                    <a:lstStyle/>
                    <a:p>
                      <a:r>
                        <a:rPr lang="en-GB" dirty="0">
                          <a:latin typeface="+mj-lt"/>
                        </a:rPr>
                        <a:t>Input 13</a:t>
                      </a:r>
                    </a:p>
                  </a:txBody>
                  <a:tcPr/>
                </a:tc>
                <a:tc>
                  <a:txBody>
                    <a:bodyPr/>
                    <a:lstStyle/>
                    <a:p>
                      <a:r>
                        <a:rPr lang="en-GB" dirty="0">
                          <a:latin typeface="+mj-lt"/>
                        </a:rPr>
                        <a:t>Valid</a:t>
                      </a:r>
                      <a:r>
                        <a:rPr lang="en-GB" baseline="0" dirty="0">
                          <a:latin typeface="+mj-lt"/>
                        </a:rPr>
                        <a:t> test</a:t>
                      </a:r>
                    </a:p>
                    <a:p>
                      <a:r>
                        <a:rPr lang="en-GB" baseline="0" dirty="0">
                          <a:latin typeface="+mj-lt"/>
                        </a:rPr>
                        <a:t>To use data that should be accepted because it’s well within the boundaries.</a:t>
                      </a:r>
                      <a:endParaRPr lang="en-GB" dirty="0">
                        <a:latin typeface="+mj-lt"/>
                      </a:endParaRPr>
                    </a:p>
                  </a:txBody>
                  <a:tcPr/>
                </a:tc>
                <a:extLst>
                  <a:ext uri="{0D108BD9-81ED-4DB2-BD59-A6C34878D82A}">
                    <a16:rowId xmlns:a16="http://schemas.microsoft.com/office/drawing/2014/main" val="2806331988"/>
                  </a:ext>
                </a:extLst>
              </a:tr>
              <a:tr h="370840">
                <a:tc>
                  <a:txBody>
                    <a:bodyPr/>
                    <a:lstStyle/>
                    <a:p>
                      <a:endParaRPr lang="en-GB">
                        <a:latin typeface="+mj-lt"/>
                      </a:endParaRPr>
                    </a:p>
                  </a:txBody>
                  <a:tcPr/>
                </a:tc>
                <a:tc>
                  <a:txBody>
                    <a:bodyPr/>
                    <a:lstStyle/>
                    <a:p>
                      <a:endParaRPr lang="en-GB" dirty="0">
                        <a:latin typeface="+mj-lt"/>
                      </a:endParaRPr>
                    </a:p>
                    <a:p>
                      <a:endParaRPr lang="en-GB" dirty="0">
                        <a:latin typeface="+mj-lt"/>
                      </a:endParaRPr>
                    </a:p>
                    <a:p>
                      <a:endParaRPr lang="en-GB" dirty="0">
                        <a:latin typeface="+mj-lt"/>
                      </a:endParaRPr>
                    </a:p>
                    <a:p>
                      <a:endParaRPr lang="en-GB" dirty="0">
                        <a:latin typeface="+mj-lt"/>
                      </a:endParaRPr>
                    </a:p>
                  </a:txBody>
                  <a:tcPr/>
                </a:tc>
                <a:extLst>
                  <a:ext uri="{0D108BD9-81ED-4DB2-BD59-A6C34878D82A}">
                    <a16:rowId xmlns:a16="http://schemas.microsoft.com/office/drawing/2014/main" val="318780469"/>
                  </a:ext>
                </a:extLst>
              </a:tr>
              <a:tr h="370840">
                <a:tc>
                  <a:txBody>
                    <a:bodyPr/>
                    <a:lstStyle/>
                    <a:p>
                      <a:endParaRPr lang="en-GB">
                        <a:latin typeface="+mj-lt"/>
                      </a:endParaRPr>
                    </a:p>
                  </a:txBody>
                  <a:tcPr/>
                </a:tc>
                <a:tc>
                  <a:txBody>
                    <a:bodyPr/>
                    <a:lstStyle/>
                    <a:p>
                      <a:endParaRPr lang="en-GB" dirty="0">
                        <a:latin typeface="+mj-lt"/>
                      </a:endParaRPr>
                    </a:p>
                    <a:p>
                      <a:endParaRPr lang="en-GB" dirty="0">
                        <a:latin typeface="+mj-lt"/>
                      </a:endParaRPr>
                    </a:p>
                    <a:p>
                      <a:endParaRPr lang="en-GB" dirty="0">
                        <a:latin typeface="+mj-lt"/>
                      </a:endParaRPr>
                    </a:p>
                    <a:p>
                      <a:endParaRPr lang="en-GB" dirty="0">
                        <a:latin typeface="+mj-lt"/>
                      </a:endParaRPr>
                    </a:p>
                  </a:txBody>
                  <a:tcPr/>
                </a:tc>
                <a:extLst>
                  <a:ext uri="{0D108BD9-81ED-4DB2-BD59-A6C34878D82A}">
                    <a16:rowId xmlns:a16="http://schemas.microsoft.com/office/drawing/2014/main" val="3367760719"/>
                  </a:ext>
                </a:extLst>
              </a:tr>
              <a:tr h="370840">
                <a:tc>
                  <a:txBody>
                    <a:bodyPr/>
                    <a:lstStyle/>
                    <a:p>
                      <a:endParaRPr lang="en-GB">
                        <a:latin typeface="+mj-lt"/>
                      </a:endParaRPr>
                    </a:p>
                  </a:txBody>
                  <a:tcPr/>
                </a:tc>
                <a:tc>
                  <a:txBody>
                    <a:bodyPr/>
                    <a:lstStyle/>
                    <a:p>
                      <a:endParaRPr lang="en-GB" dirty="0">
                        <a:latin typeface="+mj-lt"/>
                      </a:endParaRPr>
                    </a:p>
                    <a:p>
                      <a:endParaRPr lang="en-GB" dirty="0">
                        <a:latin typeface="+mj-lt"/>
                      </a:endParaRPr>
                    </a:p>
                    <a:p>
                      <a:endParaRPr lang="en-GB" dirty="0">
                        <a:latin typeface="+mj-lt"/>
                      </a:endParaRPr>
                    </a:p>
                    <a:p>
                      <a:endParaRPr lang="en-GB" dirty="0">
                        <a:latin typeface="+mj-lt"/>
                      </a:endParaRPr>
                    </a:p>
                  </a:txBody>
                  <a:tcPr/>
                </a:tc>
                <a:extLst>
                  <a:ext uri="{0D108BD9-81ED-4DB2-BD59-A6C34878D82A}">
                    <a16:rowId xmlns:a16="http://schemas.microsoft.com/office/drawing/2014/main" val="4149744005"/>
                  </a:ext>
                </a:extLst>
              </a:tr>
            </a:tbl>
          </a:graphicData>
        </a:graphic>
      </p:graphicFrame>
      <p:pic>
        <p:nvPicPr>
          <p:cNvPr id="17" name="Picture 16"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162" y="832428"/>
            <a:ext cx="5792345" cy="3529710"/>
          </a:xfrm>
          <a:prstGeom prst="rect">
            <a:avLst/>
          </a:prstGeom>
        </p:spPr>
      </p:pic>
    </p:spTree>
    <p:extLst>
      <p:ext uri="{BB962C8B-B14F-4D97-AF65-F5344CB8AC3E}">
        <p14:creationId xmlns:p14="http://schemas.microsoft.com/office/powerpoint/2010/main" val="28778598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2034837" cy="461665"/>
          </a:xfrm>
          <a:prstGeom prst="rect">
            <a:avLst/>
          </a:prstGeom>
          <a:noFill/>
        </p:spPr>
        <p:txBody>
          <a:bodyPr wrap="square" rtlCol="0">
            <a:spAutoFit/>
          </a:bodyPr>
          <a:lstStyle/>
          <a:p>
            <a:r>
              <a:rPr lang="en-GB" sz="2400" b="1" u="sng" dirty="0">
                <a:latin typeface="+mj-lt"/>
              </a:rPr>
              <a:t>Test data - Example</a:t>
            </a:r>
          </a:p>
        </p:txBody>
      </p:sp>
      <p:sp>
        <p:nvSpPr>
          <p:cNvPr id="15" name="Rectangle 14"/>
          <p:cNvSpPr/>
          <p:nvPr/>
        </p:nvSpPr>
        <p:spPr>
          <a:xfrm>
            <a:off x="6174580" y="832428"/>
            <a:ext cx="5896133" cy="756529"/>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Complete the table below to show </a:t>
            </a:r>
            <a:r>
              <a:rPr lang="en-GB" sz="1400" b="1" dirty="0">
                <a:solidFill>
                  <a:schemeClr val="tx1"/>
                </a:solidFill>
                <a:latin typeface="+mj-lt"/>
              </a:rPr>
              <a:t>three </a:t>
            </a:r>
            <a:r>
              <a:rPr lang="en-GB" sz="1400" dirty="0">
                <a:solidFill>
                  <a:schemeClr val="tx1"/>
                </a:solidFill>
                <a:latin typeface="+mj-lt"/>
              </a:rPr>
              <a:t>items of test data, identify the type of test and explain it’s purpose. The first one has been done for you. (6 marks)</a:t>
            </a:r>
          </a:p>
        </p:txBody>
      </p:sp>
      <p:graphicFrame>
        <p:nvGraphicFramePr>
          <p:cNvPr id="16" name="Table 15"/>
          <p:cNvGraphicFramePr>
            <a:graphicFrameLocks noGrp="1"/>
          </p:cNvGraphicFramePr>
          <p:nvPr>
            <p:extLst/>
          </p:nvPr>
        </p:nvGraphicFramePr>
        <p:xfrm>
          <a:off x="6174579" y="1831132"/>
          <a:ext cx="5896134" cy="4302760"/>
        </p:xfrm>
        <a:graphic>
          <a:graphicData uri="http://schemas.openxmlformats.org/drawingml/2006/table">
            <a:tbl>
              <a:tblPr firstRow="1" bandRow="1">
                <a:tableStyleId>{5940675A-B579-460E-94D1-54222C63F5DA}</a:tableStyleId>
              </a:tblPr>
              <a:tblGrid>
                <a:gridCol w="1590326">
                  <a:extLst>
                    <a:ext uri="{9D8B030D-6E8A-4147-A177-3AD203B41FA5}">
                      <a16:colId xmlns:a16="http://schemas.microsoft.com/office/drawing/2014/main" val="3660025510"/>
                    </a:ext>
                  </a:extLst>
                </a:gridCol>
                <a:gridCol w="4305808">
                  <a:extLst>
                    <a:ext uri="{9D8B030D-6E8A-4147-A177-3AD203B41FA5}">
                      <a16:colId xmlns:a16="http://schemas.microsoft.com/office/drawing/2014/main" val="3575273780"/>
                    </a:ext>
                  </a:extLst>
                </a:gridCol>
              </a:tblGrid>
              <a:tr h="370840">
                <a:tc>
                  <a:txBody>
                    <a:bodyPr/>
                    <a:lstStyle/>
                    <a:p>
                      <a:r>
                        <a:rPr lang="en-GB" b="1" dirty="0">
                          <a:latin typeface="+mj-lt"/>
                        </a:rPr>
                        <a:t>Test data</a:t>
                      </a:r>
                    </a:p>
                  </a:txBody>
                  <a:tcPr/>
                </a:tc>
                <a:tc>
                  <a:txBody>
                    <a:bodyPr/>
                    <a:lstStyle/>
                    <a:p>
                      <a:r>
                        <a:rPr lang="en-GB" b="1" dirty="0">
                          <a:latin typeface="+mj-lt"/>
                        </a:rPr>
                        <a:t>Purpose of test</a:t>
                      </a:r>
                    </a:p>
                  </a:txBody>
                  <a:tcPr/>
                </a:tc>
                <a:extLst>
                  <a:ext uri="{0D108BD9-81ED-4DB2-BD59-A6C34878D82A}">
                    <a16:rowId xmlns:a16="http://schemas.microsoft.com/office/drawing/2014/main" val="3903741245"/>
                  </a:ext>
                </a:extLst>
              </a:tr>
              <a:tr h="370840">
                <a:tc>
                  <a:txBody>
                    <a:bodyPr/>
                    <a:lstStyle/>
                    <a:p>
                      <a:r>
                        <a:rPr lang="en-GB" dirty="0">
                          <a:latin typeface="+mj-lt"/>
                        </a:rPr>
                        <a:t>Input 13</a:t>
                      </a:r>
                    </a:p>
                  </a:txBody>
                  <a:tcPr/>
                </a:tc>
                <a:tc>
                  <a:txBody>
                    <a:bodyPr/>
                    <a:lstStyle/>
                    <a:p>
                      <a:r>
                        <a:rPr lang="en-GB" dirty="0">
                          <a:latin typeface="+mj-lt"/>
                        </a:rPr>
                        <a:t>Valid</a:t>
                      </a:r>
                      <a:r>
                        <a:rPr lang="en-GB" baseline="0" dirty="0">
                          <a:latin typeface="+mj-lt"/>
                        </a:rPr>
                        <a:t> test</a:t>
                      </a:r>
                    </a:p>
                    <a:p>
                      <a:r>
                        <a:rPr lang="en-GB" baseline="0" dirty="0">
                          <a:latin typeface="+mj-lt"/>
                        </a:rPr>
                        <a:t>To use data that should be accepted because it’s well within the boundaries.</a:t>
                      </a:r>
                      <a:endParaRPr lang="en-GB" dirty="0">
                        <a:latin typeface="+mj-lt"/>
                      </a:endParaRPr>
                    </a:p>
                  </a:txBody>
                  <a:tcPr/>
                </a:tc>
                <a:extLst>
                  <a:ext uri="{0D108BD9-81ED-4DB2-BD59-A6C34878D82A}">
                    <a16:rowId xmlns:a16="http://schemas.microsoft.com/office/drawing/2014/main" val="2806331988"/>
                  </a:ext>
                </a:extLst>
              </a:tr>
              <a:tr h="370840">
                <a:tc>
                  <a:txBody>
                    <a:bodyPr/>
                    <a:lstStyle/>
                    <a:p>
                      <a:r>
                        <a:rPr lang="en-GB" dirty="0">
                          <a:latin typeface="+mj-lt"/>
                        </a:rPr>
                        <a:t>Input 1</a:t>
                      </a:r>
                    </a:p>
                  </a:txBody>
                  <a:tcPr>
                    <a:solidFill>
                      <a:schemeClr val="accent5">
                        <a:lumMod val="20000"/>
                        <a:lumOff val="80000"/>
                      </a:schemeClr>
                    </a:solidFill>
                  </a:tcPr>
                </a:tc>
                <a:tc>
                  <a:txBody>
                    <a:bodyPr/>
                    <a:lstStyle/>
                    <a:p>
                      <a:r>
                        <a:rPr lang="en-GB" dirty="0">
                          <a:latin typeface="+mj-lt"/>
                        </a:rPr>
                        <a:t>Boundary test</a:t>
                      </a:r>
                      <a:r>
                        <a:rPr lang="en-GB" baseline="0" dirty="0">
                          <a:latin typeface="+mj-lt"/>
                        </a:rPr>
                        <a:t> (Valid extreme)</a:t>
                      </a:r>
                    </a:p>
                    <a:p>
                      <a:r>
                        <a:rPr lang="en-GB" baseline="0" dirty="0">
                          <a:latin typeface="+mj-lt"/>
                        </a:rPr>
                        <a:t>To use data just inside the accepted boundary. Any number between 1 and 100.</a:t>
                      </a:r>
                      <a:endParaRPr lang="en-GB" dirty="0">
                        <a:latin typeface="+mj-lt"/>
                      </a:endParaRPr>
                    </a:p>
                  </a:txBody>
                  <a:tcPr>
                    <a:solidFill>
                      <a:schemeClr val="accent5">
                        <a:lumMod val="20000"/>
                        <a:lumOff val="80000"/>
                      </a:schemeClr>
                    </a:solidFill>
                  </a:tcPr>
                </a:tc>
                <a:extLst>
                  <a:ext uri="{0D108BD9-81ED-4DB2-BD59-A6C34878D82A}">
                    <a16:rowId xmlns:a16="http://schemas.microsoft.com/office/drawing/2014/main" val="318780469"/>
                  </a:ext>
                </a:extLst>
              </a:tr>
              <a:tr h="370840">
                <a:tc>
                  <a:txBody>
                    <a:bodyPr/>
                    <a:lstStyle/>
                    <a:p>
                      <a:r>
                        <a:rPr lang="en-GB" dirty="0">
                          <a:latin typeface="+mj-lt"/>
                        </a:rPr>
                        <a:t>Input</a:t>
                      </a:r>
                      <a:r>
                        <a:rPr lang="en-GB" baseline="0" dirty="0">
                          <a:latin typeface="+mj-lt"/>
                        </a:rPr>
                        <a:t> 101</a:t>
                      </a:r>
                      <a:endParaRPr lang="en-GB" dirty="0">
                        <a:latin typeface="+mj-lt"/>
                      </a:endParaRPr>
                    </a:p>
                  </a:txBody>
                  <a:tcPr>
                    <a:solidFill>
                      <a:schemeClr val="accent5">
                        <a:lumMod val="20000"/>
                        <a:lumOff val="80000"/>
                      </a:schemeClr>
                    </a:solidFill>
                  </a:tcPr>
                </a:tc>
                <a:tc>
                  <a:txBody>
                    <a:bodyPr/>
                    <a:lstStyle/>
                    <a:p>
                      <a:r>
                        <a:rPr lang="en-GB" dirty="0">
                          <a:latin typeface="+mj-lt"/>
                        </a:rPr>
                        <a:t>Boundary test (In</a:t>
                      </a:r>
                      <a:r>
                        <a:rPr lang="en-GB" baseline="0" dirty="0">
                          <a:latin typeface="+mj-lt"/>
                        </a:rPr>
                        <a:t>valid extreme)</a:t>
                      </a:r>
                    </a:p>
                    <a:p>
                      <a:r>
                        <a:rPr lang="en-GB" baseline="0" dirty="0">
                          <a:latin typeface="+mj-lt"/>
                        </a:rPr>
                        <a:t>To use data just outside the accepted boundary. </a:t>
                      </a:r>
                      <a:endParaRPr lang="en-GB" dirty="0">
                        <a:latin typeface="+mj-lt"/>
                      </a:endParaRPr>
                    </a:p>
                  </a:txBody>
                  <a:tcPr>
                    <a:solidFill>
                      <a:schemeClr val="accent5">
                        <a:lumMod val="20000"/>
                        <a:lumOff val="80000"/>
                      </a:schemeClr>
                    </a:solidFill>
                  </a:tcPr>
                </a:tc>
                <a:extLst>
                  <a:ext uri="{0D108BD9-81ED-4DB2-BD59-A6C34878D82A}">
                    <a16:rowId xmlns:a16="http://schemas.microsoft.com/office/drawing/2014/main" val="3367760719"/>
                  </a:ext>
                </a:extLst>
              </a:tr>
              <a:tr h="370840">
                <a:tc>
                  <a:txBody>
                    <a:bodyPr/>
                    <a:lstStyle/>
                    <a:p>
                      <a:r>
                        <a:rPr lang="en-GB" dirty="0">
                          <a:latin typeface="+mj-lt"/>
                        </a:rPr>
                        <a:t>Input “Apple”</a:t>
                      </a:r>
                    </a:p>
                  </a:txBody>
                  <a:tcPr>
                    <a:solidFill>
                      <a:schemeClr val="accent5">
                        <a:lumMod val="20000"/>
                        <a:lumOff val="80000"/>
                      </a:schemeClr>
                    </a:solidFill>
                  </a:tcPr>
                </a:tc>
                <a:tc>
                  <a:txBody>
                    <a:bodyPr/>
                    <a:lstStyle/>
                    <a:p>
                      <a:r>
                        <a:rPr lang="en-GB" dirty="0">
                          <a:latin typeface="+mj-lt"/>
                        </a:rPr>
                        <a:t>Erroneous test</a:t>
                      </a:r>
                    </a:p>
                    <a:p>
                      <a:r>
                        <a:rPr lang="en-GB" dirty="0">
                          <a:latin typeface="+mj-lt"/>
                        </a:rPr>
                        <a:t>Provide</a:t>
                      </a:r>
                      <a:r>
                        <a:rPr lang="en-GB" baseline="0" dirty="0">
                          <a:latin typeface="+mj-lt"/>
                        </a:rPr>
                        <a:t> an unexpected input such as a different data type to the one being accepted.</a:t>
                      </a:r>
                      <a:endParaRPr lang="en-GB" dirty="0">
                        <a:latin typeface="+mj-lt"/>
                      </a:endParaRPr>
                    </a:p>
                  </a:txBody>
                  <a:tcPr>
                    <a:solidFill>
                      <a:schemeClr val="accent5">
                        <a:lumMod val="20000"/>
                        <a:lumOff val="80000"/>
                      </a:schemeClr>
                    </a:solidFill>
                  </a:tcPr>
                </a:tc>
                <a:extLst>
                  <a:ext uri="{0D108BD9-81ED-4DB2-BD59-A6C34878D82A}">
                    <a16:rowId xmlns:a16="http://schemas.microsoft.com/office/drawing/2014/main" val="4149744005"/>
                  </a:ext>
                </a:extLst>
              </a:tr>
            </a:tbl>
          </a:graphicData>
        </a:graphic>
      </p:graphicFrame>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162" y="832428"/>
            <a:ext cx="5792345" cy="3529710"/>
          </a:xfrm>
          <a:prstGeom prst="rect">
            <a:avLst/>
          </a:prstGeom>
        </p:spPr>
      </p:pic>
      <p:sp>
        <p:nvSpPr>
          <p:cNvPr id="2" name="TextBox 1"/>
          <p:cNvSpPr txBox="1"/>
          <p:nvPr/>
        </p:nvSpPr>
        <p:spPr>
          <a:xfrm>
            <a:off x="157161" y="4917935"/>
            <a:ext cx="5792345" cy="1200329"/>
          </a:xfrm>
          <a:prstGeom prst="rect">
            <a:avLst/>
          </a:prstGeom>
          <a:noFill/>
        </p:spPr>
        <p:txBody>
          <a:bodyPr wrap="square" rtlCol="0">
            <a:spAutoFit/>
          </a:bodyPr>
          <a:lstStyle/>
          <a:p>
            <a:r>
              <a:rPr lang="en-GB" sz="2400" b="1" dirty="0">
                <a:latin typeface="+mj-lt"/>
              </a:rPr>
              <a:t>2 marks per test max:</a:t>
            </a:r>
          </a:p>
          <a:p>
            <a:pPr marL="342900" indent="-342900">
              <a:buFont typeface="Arial" panose="020B0604020202020204" pitchFamily="34" charset="0"/>
              <a:buChar char="•"/>
            </a:pPr>
            <a:r>
              <a:rPr lang="en-GB" sz="2400" b="1" dirty="0">
                <a:latin typeface="+mj-lt"/>
              </a:rPr>
              <a:t>1 mark </a:t>
            </a:r>
            <a:r>
              <a:rPr lang="en-GB" sz="2400" dirty="0">
                <a:latin typeface="+mj-lt"/>
              </a:rPr>
              <a:t>for appropriate test</a:t>
            </a:r>
          </a:p>
          <a:p>
            <a:pPr marL="342900" indent="-342900">
              <a:buFont typeface="Arial" panose="020B0604020202020204" pitchFamily="34" charset="0"/>
              <a:buChar char="•"/>
            </a:pPr>
            <a:r>
              <a:rPr lang="en-GB" sz="2400" b="1" dirty="0">
                <a:latin typeface="+mj-lt"/>
              </a:rPr>
              <a:t>1 mark </a:t>
            </a:r>
            <a:r>
              <a:rPr lang="en-GB" sz="2400" dirty="0">
                <a:latin typeface="+mj-lt"/>
              </a:rPr>
              <a:t>for correct justification. </a:t>
            </a:r>
          </a:p>
        </p:txBody>
      </p:sp>
      <p:cxnSp>
        <p:nvCxnSpPr>
          <p:cNvPr id="5" name="Straight Arrow Connector 4"/>
          <p:cNvCxnSpPr/>
          <p:nvPr/>
        </p:nvCxnSpPr>
        <p:spPr>
          <a:xfrm flipV="1">
            <a:off x="3972393" y="4917935"/>
            <a:ext cx="2202185" cy="48154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25830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354215" cy="738664"/>
          </a:xfrm>
          <a:prstGeom prst="rect">
            <a:avLst/>
          </a:prstGeom>
          <a:noFill/>
        </p:spPr>
        <p:txBody>
          <a:bodyPr wrap="square" rtlCol="0">
            <a:spAutoFit/>
          </a:bodyPr>
          <a:lstStyle/>
          <a:p>
            <a:r>
              <a:rPr lang="en-GB" sz="2400" b="1" u="sng" dirty="0">
                <a:latin typeface="+mj-lt"/>
              </a:rPr>
              <a:t>Implementation methods</a:t>
            </a:r>
          </a:p>
          <a:p>
            <a:r>
              <a:rPr lang="en-GB" dirty="0">
                <a:latin typeface="+mj-lt"/>
              </a:rPr>
              <a:t>Use the table below to describe how each implementation method works and their associated pros and cons.</a:t>
            </a:r>
          </a:p>
        </p:txBody>
      </p:sp>
      <p:graphicFrame>
        <p:nvGraphicFramePr>
          <p:cNvPr id="4" name="Table 3">
            <a:extLst>
              <a:ext uri="{FF2B5EF4-FFF2-40B4-BE49-F238E27FC236}">
                <a16:creationId xmlns:a16="http://schemas.microsoft.com/office/drawing/2014/main" id="{CB961E09-C0B3-4595-8248-ACCA4792BFEB}"/>
              </a:ext>
            </a:extLst>
          </p:cNvPr>
          <p:cNvGraphicFramePr>
            <a:graphicFrameLocks noGrp="1"/>
          </p:cNvGraphicFramePr>
          <p:nvPr>
            <p:extLst>
              <p:ext uri="{D42A27DB-BD31-4B8C-83A1-F6EECF244321}">
                <p14:modId xmlns:p14="http://schemas.microsoft.com/office/powerpoint/2010/main" val="2211161372"/>
              </p:ext>
            </p:extLst>
          </p:nvPr>
        </p:nvGraphicFramePr>
        <p:xfrm>
          <a:off x="157161" y="1019468"/>
          <a:ext cx="11804990" cy="5546224"/>
        </p:xfrm>
        <a:graphic>
          <a:graphicData uri="http://schemas.openxmlformats.org/drawingml/2006/table">
            <a:tbl>
              <a:tblPr firstRow="1" bandRow="1">
                <a:tableStyleId>{5940675A-B579-460E-94D1-54222C63F5DA}</a:tableStyleId>
              </a:tblPr>
              <a:tblGrid>
                <a:gridCol w="5902495">
                  <a:extLst>
                    <a:ext uri="{9D8B030D-6E8A-4147-A177-3AD203B41FA5}">
                      <a16:colId xmlns:a16="http://schemas.microsoft.com/office/drawing/2014/main" val="2349449950"/>
                    </a:ext>
                  </a:extLst>
                </a:gridCol>
                <a:gridCol w="5902495">
                  <a:extLst>
                    <a:ext uri="{9D8B030D-6E8A-4147-A177-3AD203B41FA5}">
                      <a16:colId xmlns:a16="http://schemas.microsoft.com/office/drawing/2014/main" val="179521762"/>
                    </a:ext>
                  </a:extLst>
                </a:gridCol>
              </a:tblGrid>
              <a:tr h="2773112">
                <a:tc>
                  <a:txBody>
                    <a:bodyPr/>
                    <a:lstStyle/>
                    <a:p>
                      <a:endParaRPr lang="en-GB" dirty="0"/>
                    </a:p>
                  </a:txBody>
                  <a:tcPr/>
                </a:tc>
                <a:tc>
                  <a:txBody>
                    <a:bodyPr/>
                    <a:lstStyle/>
                    <a:p>
                      <a:endParaRPr lang="en-GB"/>
                    </a:p>
                  </a:txBody>
                  <a:tcPr/>
                </a:tc>
                <a:extLst>
                  <a:ext uri="{0D108BD9-81ED-4DB2-BD59-A6C34878D82A}">
                    <a16:rowId xmlns:a16="http://schemas.microsoft.com/office/drawing/2014/main" val="1160325956"/>
                  </a:ext>
                </a:extLst>
              </a:tr>
              <a:tr h="2773112">
                <a:tc>
                  <a:txBody>
                    <a:bodyPr/>
                    <a:lstStyle/>
                    <a:p>
                      <a:endParaRPr lang="en-GB"/>
                    </a:p>
                  </a:txBody>
                  <a:tcPr/>
                </a:tc>
                <a:tc>
                  <a:txBody>
                    <a:bodyPr/>
                    <a:lstStyle/>
                    <a:p>
                      <a:endParaRPr lang="en-GB" dirty="0"/>
                    </a:p>
                  </a:txBody>
                  <a:tcPr/>
                </a:tc>
                <a:extLst>
                  <a:ext uri="{0D108BD9-81ED-4DB2-BD59-A6C34878D82A}">
                    <a16:rowId xmlns:a16="http://schemas.microsoft.com/office/drawing/2014/main" val="3846666491"/>
                  </a:ext>
                </a:extLst>
              </a:tr>
            </a:tbl>
          </a:graphicData>
        </a:graphic>
      </p:graphicFrame>
    </p:spTree>
    <p:extLst>
      <p:ext uri="{BB962C8B-B14F-4D97-AF65-F5344CB8AC3E}">
        <p14:creationId xmlns:p14="http://schemas.microsoft.com/office/powerpoint/2010/main" val="1743355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Starter</a:t>
            </a:r>
          </a:p>
          <a:p>
            <a:r>
              <a:rPr lang="en-GB" dirty="0">
                <a:latin typeface="+mj-lt"/>
              </a:rPr>
              <a:t>Use the key terms to complete the model below.</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1848716023"/>
              </p:ext>
            </p:extLst>
          </p:nvPr>
        </p:nvGraphicFramePr>
        <p:xfrm>
          <a:off x="6415790" y="927960"/>
          <a:ext cx="4736892" cy="2013260"/>
        </p:xfrm>
        <a:graphic>
          <a:graphicData uri="http://schemas.openxmlformats.org/drawingml/2006/table">
            <a:tbl>
              <a:tblPr firstRow="1" bandRow="1">
                <a:tableStyleId>{5940675A-B579-460E-94D1-54222C63F5DA}</a:tableStyleId>
              </a:tblPr>
              <a:tblGrid>
                <a:gridCol w="1578964">
                  <a:extLst>
                    <a:ext uri="{9D8B030D-6E8A-4147-A177-3AD203B41FA5}">
                      <a16:colId xmlns:a16="http://schemas.microsoft.com/office/drawing/2014/main" val="1419975808"/>
                    </a:ext>
                  </a:extLst>
                </a:gridCol>
                <a:gridCol w="1578964">
                  <a:extLst>
                    <a:ext uri="{9D8B030D-6E8A-4147-A177-3AD203B41FA5}">
                      <a16:colId xmlns:a16="http://schemas.microsoft.com/office/drawing/2014/main" val="293769274"/>
                    </a:ext>
                  </a:extLst>
                </a:gridCol>
                <a:gridCol w="1578964">
                  <a:extLst>
                    <a:ext uri="{9D8B030D-6E8A-4147-A177-3AD203B41FA5}">
                      <a16:colId xmlns:a16="http://schemas.microsoft.com/office/drawing/2014/main" val="1377571787"/>
                    </a:ext>
                  </a:extLst>
                </a:gridCol>
              </a:tblGrid>
              <a:tr h="1006630">
                <a:tc>
                  <a:txBody>
                    <a:bodyPr/>
                    <a:lstStyle/>
                    <a:p>
                      <a:r>
                        <a:rPr lang="en-GB" sz="1800" dirty="0">
                          <a:latin typeface="+mj-lt"/>
                        </a:rPr>
                        <a:t>Analysis</a:t>
                      </a:r>
                    </a:p>
                  </a:txBody>
                  <a:tcPr/>
                </a:tc>
                <a:tc>
                  <a:txBody>
                    <a:bodyPr/>
                    <a:lstStyle/>
                    <a:p>
                      <a:r>
                        <a:rPr lang="en-GB" sz="1800" dirty="0">
                          <a:latin typeface="+mj-lt"/>
                        </a:rPr>
                        <a:t>Design</a:t>
                      </a:r>
                    </a:p>
                  </a:txBody>
                  <a:tcPr/>
                </a:tc>
                <a:tc>
                  <a:txBody>
                    <a:bodyPr/>
                    <a:lstStyle/>
                    <a:p>
                      <a:r>
                        <a:rPr lang="en-GB" sz="1800" dirty="0">
                          <a:latin typeface="+mj-lt"/>
                        </a:rPr>
                        <a:t>Evaluation</a:t>
                      </a:r>
                    </a:p>
                  </a:txBody>
                  <a:tcPr/>
                </a:tc>
                <a:extLst>
                  <a:ext uri="{0D108BD9-81ED-4DB2-BD59-A6C34878D82A}">
                    <a16:rowId xmlns:a16="http://schemas.microsoft.com/office/drawing/2014/main" val="3712293696"/>
                  </a:ext>
                </a:extLst>
              </a:tr>
              <a:tr h="1006630">
                <a:tc>
                  <a:txBody>
                    <a:bodyPr/>
                    <a:lstStyle/>
                    <a:p>
                      <a:r>
                        <a:rPr lang="en-GB" sz="1800" dirty="0">
                          <a:latin typeface="+mj-lt"/>
                        </a:rPr>
                        <a:t>Implementation</a:t>
                      </a:r>
                    </a:p>
                  </a:txBody>
                  <a:tcPr/>
                </a:tc>
                <a:tc>
                  <a:txBody>
                    <a:bodyPr/>
                    <a:lstStyle/>
                    <a:p>
                      <a:r>
                        <a:rPr lang="en-GB" sz="1800" dirty="0">
                          <a:latin typeface="+mj-lt"/>
                        </a:rPr>
                        <a:t>Investigation</a:t>
                      </a:r>
                    </a:p>
                  </a:txBody>
                  <a:tcPr/>
                </a:tc>
                <a:tc>
                  <a:txBody>
                    <a:bodyPr/>
                    <a:lstStyle/>
                    <a:p>
                      <a:r>
                        <a:rPr lang="en-GB" sz="1800" dirty="0">
                          <a:latin typeface="+mj-lt"/>
                        </a:rPr>
                        <a:t>Maintenance</a:t>
                      </a:r>
                    </a:p>
                  </a:txBody>
                  <a:tcPr/>
                </a:tc>
                <a:extLst>
                  <a:ext uri="{0D108BD9-81ED-4DB2-BD59-A6C34878D82A}">
                    <a16:rowId xmlns:a16="http://schemas.microsoft.com/office/drawing/2014/main" val="2257671480"/>
                  </a:ext>
                </a:extLst>
              </a:tr>
            </a:tbl>
          </a:graphicData>
        </a:graphic>
      </p:graphicFrame>
      <p:pic>
        <p:nvPicPr>
          <p:cNvPr id="5" name="Picture 4">
            <a:extLst>
              <a:ext uri="{FF2B5EF4-FFF2-40B4-BE49-F238E27FC236}">
                <a16:creationId xmlns:a16="http://schemas.microsoft.com/office/drawing/2014/main" id="{C1E36A16-E0DA-4CD7-986E-103F8A1D14A8}"/>
              </a:ext>
            </a:extLst>
          </p:cNvPr>
          <p:cNvPicPr>
            <a:picLocks noChangeAspect="1"/>
          </p:cNvPicPr>
          <p:nvPr/>
        </p:nvPicPr>
        <p:blipFill>
          <a:blip r:embed="rId3"/>
          <a:stretch>
            <a:fillRect/>
          </a:stretch>
        </p:blipFill>
        <p:spPr>
          <a:xfrm>
            <a:off x="212127" y="927960"/>
            <a:ext cx="3865198" cy="5658179"/>
          </a:xfrm>
          <a:prstGeom prst="rect">
            <a:avLst/>
          </a:prstGeom>
        </p:spPr>
      </p:pic>
    </p:spTree>
    <p:extLst>
      <p:ext uri="{BB962C8B-B14F-4D97-AF65-F5344CB8AC3E}">
        <p14:creationId xmlns:p14="http://schemas.microsoft.com/office/powerpoint/2010/main" val="32682919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354215" cy="738664"/>
          </a:xfrm>
          <a:prstGeom prst="rect">
            <a:avLst/>
          </a:prstGeom>
          <a:noFill/>
        </p:spPr>
        <p:txBody>
          <a:bodyPr wrap="square" rtlCol="0">
            <a:spAutoFit/>
          </a:bodyPr>
          <a:lstStyle/>
          <a:p>
            <a:r>
              <a:rPr lang="en-GB" sz="2400" b="1" u="sng" dirty="0">
                <a:latin typeface="+mj-lt"/>
              </a:rPr>
              <a:t>Implementation methods</a:t>
            </a:r>
          </a:p>
          <a:p>
            <a:r>
              <a:rPr lang="en-GB" dirty="0">
                <a:latin typeface="+mj-lt"/>
              </a:rPr>
              <a:t>Use the table below to describe how each implementation method works and their associated pros and cons.</a:t>
            </a:r>
          </a:p>
        </p:txBody>
      </p:sp>
      <p:graphicFrame>
        <p:nvGraphicFramePr>
          <p:cNvPr id="4" name="Table 3">
            <a:extLst>
              <a:ext uri="{FF2B5EF4-FFF2-40B4-BE49-F238E27FC236}">
                <a16:creationId xmlns:a16="http://schemas.microsoft.com/office/drawing/2014/main" id="{CB961E09-C0B3-4595-8248-ACCA4792BFEB}"/>
              </a:ext>
            </a:extLst>
          </p:cNvPr>
          <p:cNvGraphicFramePr>
            <a:graphicFrameLocks noGrp="1"/>
          </p:cNvGraphicFramePr>
          <p:nvPr>
            <p:extLst>
              <p:ext uri="{D42A27DB-BD31-4B8C-83A1-F6EECF244321}">
                <p14:modId xmlns:p14="http://schemas.microsoft.com/office/powerpoint/2010/main" val="4203761870"/>
              </p:ext>
            </p:extLst>
          </p:nvPr>
        </p:nvGraphicFramePr>
        <p:xfrm>
          <a:off x="157161" y="1019468"/>
          <a:ext cx="11804990" cy="5546792"/>
        </p:xfrm>
        <a:graphic>
          <a:graphicData uri="http://schemas.openxmlformats.org/drawingml/2006/table">
            <a:tbl>
              <a:tblPr firstRow="1" bandRow="1">
                <a:tableStyleId>{5940675A-B579-460E-94D1-54222C63F5DA}</a:tableStyleId>
              </a:tblPr>
              <a:tblGrid>
                <a:gridCol w="5902495">
                  <a:extLst>
                    <a:ext uri="{9D8B030D-6E8A-4147-A177-3AD203B41FA5}">
                      <a16:colId xmlns:a16="http://schemas.microsoft.com/office/drawing/2014/main" val="2349449950"/>
                    </a:ext>
                  </a:extLst>
                </a:gridCol>
                <a:gridCol w="5902495">
                  <a:extLst>
                    <a:ext uri="{9D8B030D-6E8A-4147-A177-3AD203B41FA5}">
                      <a16:colId xmlns:a16="http://schemas.microsoft.com/office/drawing/2014/main" val="179521762"/>
                    </a:ext>
                  </a:extLst>
                </a:gridCol>
              </a:tblGrid>
              <a:tr h="2773112">
                <a:tc>
                  <a:txBody>
                    <a:bodyPr/>
                    <a:lstStyle/>
                    <a:p>
                      <a:r>
                        <a:rPr lang="en-GB" sz="1600" dirty="0">
                          <a:latin typeface="+mj-lt"/>
                        </a:rPr>
                        <a:t>Direct</a:t>
                      </a:r>
                    </a:p>
                    <a:p>
                      <a:endParaRPr lang="en-GB" sz="1600" dirty="0">
                        <a:latin typeface="+mj-lt"/>
                      </a:endParaRPr>
                    </a:p>
                    <a:p>
                      <a:pPr marL="285750" indent="-285750">
                        <a:buFont typeface="Arial" panose="020B0604020202020204" pitchFamily="34" charset="0"/>
                        <a:buChar char="•"/>
                      </a:pPr>
                      <a:r>
                        <a:rPr lang="en-GB" sz="1600" dirty="0">
                          <a:latin typeface="+mj-lt"/>
                        </a:rPr>
                        <a:t>Also known as the big bang method.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solidFill>
                            <a:schemeClr val="tx1"/>
                          </a:solidFill>
                          <a:latin typeface="Tw Cen MT" panose="020B0602020104020603" pitchFamily="34" charset="0"/>
                        </a:rPr>
                        <a:t>This is where the new IT system is immediately implemented in place of the old system, which is now rendered useless.</a:t>
                      </a:r>
                    </a:p>
                    <a:p>
                      <a:pPr marL="285750" indent="-285750">
                        <a:buFont typeface="Arial" panose="020B0604020202020204" pitchFamily="34" charset="0"/>
                        <a:buChar char="•"/>
                      </a:pPr>
                      <a:r>
                        <a:rPr lang="en-GB" sz="1600" dirty="0">
                          <a:latin typeface="+mj-lt"/>
                        </a:rPr>
                        <a:t>Cheap to install</a:t>
                      </a:r>
                    </a:p>
                    <a:p>
                      <a:pPr marL="285750" indent="-285750">
                        <a:buFont typeface="Arial" panose="020B0604020202020204" pitchFamily="34" charset="0"/>
                        <a:buChar char="•"/>
                      </a:pPr>
                      <a:r>
                        <a:rPr lang="en-GB" sz="1600" dirty="0">
                          <a:latin typeface="+mj-lt"/>
                        </a:rPr>
                        <a:t>Ready to use straight away.</a:t>
                      </a:r>
                    </a:p>
                    <a:p>
                      <a:pPr marL="285750" indent="-285750">
                        <a:buFont typeface="Arial" panose="020B0604020202020204" pitchFamily="34" charset="0"/>
                        <a:buChar char="•"/>
                      </a:pPr>
                      <a:r>
                        <a:rPr lang="en-GB" sz="1600" dirty="0">
                          <a:latin typeface="+mj-lt"/>
                        </a:rPr>
                        <a:t>Old system can be removed.</a:t>
                      </a:r>
                    </a:p>
                    <a:p>
                      <a:pPr marL="285750" indent="-285750">
                        <a:buFont typeface="Arial" panose="020B0604020202020204" pitchFamily="34" charset="0"/>
                        <a:buChar char="•"/>
                      </a:pPr>
                      <a:r>
                        <a:rPr lang="en-GB" sz="1600" dirty="0">
                          <a:latin typeface="+mj-lt"/>
                        </a:rPr>
                        <a:t>High risk if the new system fails.</a:t>
                      </a:r>
                    </a:p>
                    <a:p>
                      <a:pPr marL="285750" indent="-285750">
                        <a:buFont typeface="Arial" panose="020B0604020202020204" pitchFamily="34" charset="0"/>
                        <a:buChar char="•"/>
                      </a:pPr>
                      <a:r>
                        <a:rPr lang="en-GB" sz="1600" dirty="0">
                          <a:latin typeface="+mj-lt"/>
                        </a:rPr>
                        <a:t>Data needs to be transferred from old to new system.</a:t>
                      </a:r>
                    </a:p>
                    <a:p>
                      <a:pPr marL="285750" indent="-285750">
                        <a:buFont typeface="Arial" panose="020B0604020202020204" pitchFamily="34" charset="0"/>
                        <a:buChar char="•"/>
                      </a:pPr>
                      <a:r>
                        <a:rPr lang="en-GB" sz="1600" dirty="0">
                          <a:latin typeface="+mj-lt"/>
                        </a:rPr>
                        <a:t>Overwhelming for staff to start. </a:t>
                      </a:r>
                    </a:p>
                  </a:txBody>
                  <a:tcPr/>
                </a:tc>
                <a:tc>
                  <a:txBody>
                    <a:bodyPr/>
                    <a:lstStyle/>
                    <a:p>
                      <a:r>
                        <a:rPr lang="en-GB" sz="1600" dirty="0">
                          <a:latin typeface="+mj-lt"/>
                        </a:rPr>
                        <a:t>Parallel</a:t>
                      </a:r>
                    </a:p>
                    <a:p>
                      <a:endParaRPr lang="en-GB" sz="1600" dirty="0">
                        <a:latin typeface="+mj-lt"/>
                      </a:endParaRPr>
                    </a:p>
                    <a:p>
                      <a:pPr marL="285750" indent="-285750">
                        <a:buFont typeface="Arial" panose="020B0604020202020204" pitchFamily="34" charset="0"/>
                        <a:buChar char="•"/>
                      </a:pPr>
                      <a:r>
                        <a:rPr lang="en-GB" sz="1600" dirty="0">
                          <a:latin typeface="+mj-lt"/>
                        </a:rPr>
                        <a:t>This is where the new and old system work side by side. </a:t>
                      </a:r>
                    </a:p>
                    <a:p>
                      <a:pPr marL="285750" indent="-285750">
                        <a:buFont typeface="Arial" panose="020B0604020202020204" pitchFamily="34" charset="0"/>
                        <a:buChar char="•"/>
                      </a:pPr>
                      <a:r>
                        <a:rPr lang="en-GB" sz="1600" dirty="0">
                          <a:latin typeface="+mj-lt"/>
                        </a:rPr>
                        <a:t>Once everyone is happy the new system is working well, then the old system can be switched off. </a:t>
                      </a:r>
                    </a:p>
                    <a:p>
                      <a:pPr marL="285750" indent="-285750">
                        <a:buFont typeface="Arial" panose="020B0604020202020204" pitchFamily="34" charset="0"/>
                        <a:buChar char="•"/>
                      </a:pPr>
                      <a:r>
                        <a:rPr lang="en-GB" sz="1600" dirty="0">
                          <a:latin typeface="+mj-lt"/>
                        </a:rPr>
                        <a:t>Less risky as old system can still be used.</a:t>
                      </a:r>
                    </a:p>
                    <a:p>
                      <a:pPr marL="285750" indent="-285750">
                        <a:buFont typeface="Arial" panose="020B0604020202020204" pitchFamily="34" charset="0"/>
                        <a:buChar char="•"/>
                      </a:pPr>
                      <a:r>
                        <a:rPr lang="en-GB" sz="1600" dirty="0">
                          <a:latin typeface="+mj-lt"/>
                        </a:rPr>
                        <a:t>Staff given more time to become accustomed with the system. </a:t>
                      </a:r>
                    </a:p>
                    <a:p>
                      <a:pPr marL="285750" indent="-285750">
                        <a:buFont typeface="Arial" panose="020B0604020202020204" pitchFamily="34" charset="0"/>
                        <a:buChar char="•"/>
                      </a:pPr>
                      <a:r>
                        <a:rPr lang="en-GB" sz="1600" dirty="0">
                          <a:latin typeface="+mj-lt"/>
                        </a:rPr>
                        <a:t>Data duplicated and stored on both systems.</a:t>
                      </a:r>
                    </a:p>
                    <a:p>
                      <a:pPr marL="285750" indent="-285750">
                        <a:buFont typeface="Arial" panose="020B0604020202020204" pitchFamily="34" charset="0"/>
                        <a:buChar char="•"/>
                      </a:pPr>
                      <a:r>
                        <a:rPr lang="en-GB" sz="1600" dirty="0">
                          <a:latin typeface="+mj-lt"/>
                        </a:rPr>
                        <a:t>A synchronisation could fail and some files might not appear on one system.</a:t>
                      </a:r>
                    </a:p>
                    <a:p>
                      <a:pPr marL="285750" indent="-285750">
                        <a:buFont typeface="Arial" panose="020B0604020202020204" pitchFamily="34" charset="0"/>
                        <a:buChar char="•"/>
                      </a:pPr>
                      <a:r>
                        <a:rPr lang="en-GB" sz="1600" dirty="0">
                          <a:latin typeface="+mj-lt"/>
                        </a:rPr>
                        <a:t>Additional costs for running two systems. </a:t>
                      </a:r>
                    </a:p>
                  </a:txBody>
                  <a:tcPr/>
                </a:tc>
                <a:extLst>
                  <a:ext uri="{0D108BD9-81ED-4DB2-BD59-A6C34878D82A}">
                    <a16:rowId xmlns:a16="http://schemas.microsoft.com/office/drawing/2014/main" val="1160325956"/>
                  </a:ext>
                </a:extLst>
              </a:tr>
              <a:tr h="2773112">
                <a:tc>
                  <a:txBody>
                    <a:bodyPr/>
                    <a:lstStyle/>
                    <a:p>
                      <a:r>
                        <a:rPr lang="en-GB" sz="1600" dirty="0">
                          <a:latin typeface="+mj-lt"/>
                        </a:rPr>
                        <a:t>Phased</a:t>
                      </a:r>
                    </a:p>
                    <a:p>
                      <a:endParaRPr lang="en-GB" sz="1600" dirty="0">
                        <a:latin typeface="+mj-lt"/>
                      </a:endParaRPr>
                    </a:p>
                    <a:p>
                      <a:pPr marL="285750" indent="-285750">
                        <a:buFont typeface="Arial" panose="020B0604020202020204" pitchFamily="34" charset="0"/>
                        <a:buChar char="•"/>
                      </a:pPr>
                      <a:r>
                        <a:rPr lang="en-GB" sz="1600" dirty="0">
                          <a:latin typeface="+mj-lt"/>
                        </a:rPr>
                        <a:t>The new IT system is gradually implemented in parts at different intervals</a:t>
                      </a:r>
                    </a:p>
                    <a:p>
                      <a:pPr marL="285750" indent="-285750">
                        <a:buFont typeface="Arial" panose="020B0604020202020204" pitchFamily="34" charset="0"/>
                        <a:buChar char="•"/>
                      </a:pPr>
                      <a:r>
                        <a:rPr lang="en-GB" sz="1600" dirty="0">
                          <a:latin typeface="+mj-lt"/>
                        </a:rPr>
                        <a:t>The old system remains in use until all parts of the new system have been installed in full. </a:t>
                      </a:r>
                    </a:p>
                    <a:p>
                      <a:pPr marL="285750" indent="-285750">
                        <a:buFont typeface="Arial" panose="020B0604020202020204" pitchFamily="34" charset="0"/>
                        <a:buChar char="•"/>
                      </a:pPr>
                      <a:r>
                        <a:rPr lang="en-GB" sz="1600" dirty="0">
                          <a:latin typeface="+mj-lt"/>
                        </a:rPr>
                        <a:t>Less of a risk</a:t>
                      </a:r>
                    </a:p>
                    <a:p>
                      <a:pPr marL="285750" indent="-285750">
                        <a:buFont typeface="Arial" panose="020B0604020202020204" pitchFamily="34" charset="0"/>
                        <a:buChar char="•"/>
                      </a:pPr>
                      <a:r>
                        <a:rPr lang="en-GB" sz="1600" dirty="0">
                          <a:latin typeface="+mj-lt"/>
                        </a:rPr>
                        <a:t>Staff introduced gradually to the new system.</a:t>
                      </a:r>
                    </a:p>
                    <a:p>
                      <a:pPr marL="285750" indent="-285750">
                        <a:buFont typeface="Arial" panose="020B0604020202020204" pitchFamily="34" charset="0"/>
                        <a:buChar char="•"/>
                      </a:pPr>
                      <a:r>
                        <a:rPr lang="en-GB" sz="1600" dirty="0">
                          <a:latin typeface="+mj-lt"/>
                        </a:rPr>
                        <a:t>Can take longer to implement.</a:t>
                      </a:r>
                    </a:p>
                    <a:p>
                      <a:pPr marL="285750" indent="-285750">
                        <a:buFont typeface="Arial" panose="020B0604020202020204" pitchFamily="34" charset="0"/>
                        <a:buChar char="•"/>
                      </a:pPr>
                      <a:r>
                        <a:rPr lang="en-GB" sz="1600" dirty="0">
                          <a:latin typeface="+mj-lt"/>
                        </a:rPr>
                        <a:t>Might not be easy to integrate an old system into a new one. </a:t>
                      </a:r>
                    </a:p>
                  </a:txBody>
                  <a:tcPr/>
                </a:tc>
                <a:tc>
                  <a:txBody>
                    <a:bodyPr/>
                    <a:lstStyle/>
                    <a:p>
                      <a:r>
                        <a:rPr lang="en-GB" sz="1600" dirty="0">
                          <a:latin typeface="+mj-lt"/>
                        </a:rPr>
                        <a:t>Pilot</a:t>
                      </a:r>
                    </a:p>
                    <a:p>
                      <a:endParaRPr lang="en-GB" sz="1600" dirty="0">
                        <a:latin typeface="+mj-lt"/>
                      </a:endParaRPr>
                    </a:p>
                    <a:p>
                      <a:pPr marL="285750" indent="-285750">
                        <a:buFont typeface="Arial" panose="020B0604020202020204" pitchFamily="34" charset="0"/>
                        <a:buChar char="•"/>
                      </a:pPr>
                      <a:r>
                        <a:rPr lang="en-GB" sz="1600" dirty="0">
                          <a:latin typeface="+mj-lt"/>
                        </a:rPr>
                        <a:t>The new system is implemented on a small scale (e.g. such as one or two departments) </a:t>
                      </a:r>
                    </a:p>
                    <a:p>
                      <a:pPr marL="285750" indent="-285750">
                        <a:buFont typeface="Arial" panose="020B0604020202020204" pitchFamily="34" charset="0"/>
                        <a:buChar char="•"/>
                      </a:pPr>
                      <a:r>
                        <a:rPr lang="en-GB" sz="1600" dirty="0">
                          <a:latin typeface="+mj-lt"/>
                        </a:rPr>
                        <a:t>Rolled out to the rest of the organisation if successful.</a:t>
                      </a:r>
                    </a:p>
                    <a:p>
                      <a:pPr marL="285750" indent="-285750">
                        <a:buFont typeface="Arial" panose="020B0604020202020204" pitchFamily="34" charset="0"/>
                        <a:buChar char="•"/>
                      </a:pPr>
                      <a:r>
                        <a:rPr lang="en-GB" sz="1600" dirty="0">
                          <a:latin typeface="+mj-lt"/>
                        </a:rPr>
                        <a:t>Only a small part of the organisation is affected.</a:t>
                      </a:r>
                    </a:p>
                    <a:p>
                      <a:pPr marL="285750" indent="-285750">
                        <a:buFont typeface="Arial" panose="020B0604020202020204" pitchFamily="34" charset="0"/>
                        <a:buChar char="•"/>
                      </a:pPr>
                      <a:r>
                        <a:rPr lang="en-GB" sz="1600" dirty="0">
                          <a:latin typeface="+mj-lt"/>
                        </a:rPr>
                        <a:t>Staff involved can train other staff when it’s rolled out completely.</a:t>
                      </a:r>
                    </a:p>
                    <a:p>
                      <a:pPr marL="285750" indent="-285750">
                        <a:buFont typeface="Arial" panose="020B0604020202020204" pitchFamily="34" charset="0"/>
                        <a:buChar char="•"/>
                      </a:pPr>
                      <a:r>
                        <a:rPr lang="en-GB" sz="1600" dirty="0">
                          <a:latin typeface="+mj-lt"/>
                        </a:rPr>
                        <a:t>Staff involved could be at a disadvantage if the new system doesn’t work.</a:t>
                      </a:r>
                    </a:p>
                    <a:p>
                      <a:pPr marL="285750" indent="-285750">
                        <a:buFont typeface="Arial" panose="020B0604020202020204" pitchFamily="34" charset="0"/>
                        <a:buChar char="•"/>
                      </a:pPr>
                      <a:r>
                        <a:rPr lang="en-GB" sz="1600" dirty="0">
                          <a:latin typeface="+mj-lt"/>
                        </a:rPr>
                        <a:t>Additional work for IT support staff.</a:t>
                      </a:r>
                    </a:p>
                  </a:txBody>
                  <a:tcPr/>
                </a:tc>
                <a:extLst>
                  <a:ext uri="{0D108BD9-81ED-4DB2-BD59-A6C34878D82A}">
                    <a16:rowId xmlns:a16="http://schemas.microsoft.com/office/drawing/2014/main" val="3846666491"/>
                  </a:ext>
                </a:extLst>
              </a:tr>
            </a:tbl>
          </a:graphicData>
        </a:graphic>
      </p:graphicFrame>
    </p:spTree>
    <p:extLst>
      <p:ext uri="{BB962C8B-B14F-4D97-AF65-F5344CB8AC3E}">
        <p14:creationId xmlns:p14="http://schemas.microsoft.com/office/powerpoint/2010/main" val="18399420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Maintenance - Documentation</a:t>
            </a:r>
          </a:p>
        </p:txBody>
      </p:sp>
      <p:sp>
        <p:nvSpPr>
          <p:cNvPr id="9" name="Rectangle 8"/>
          <p:cNvSpPr/>
          <p:nvPr/>
        </p:nvSpPr>
        <p:spPr>
          <a:xfrm>
            <a:off x="4572002" y="673017"/>
            <a:ext cx="7249270"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4572001" y="1275627"/>
            <a:ext cx="7249269" cy="70307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At which phase is the documentation introduced?</a:t>
            </a:r>
          </a:p>
        </p:txBody>
      </p:sp>
      <p:sp>
        <p:nvSpPr>
          <p:cNvPr id="23" name="Rectangle 22"/>
          <p:cNvSpPr/>
          <p:nvPr/>
        </p:nvSpPr>
        <p:spPr>
          <a:xfrm>
            <a:off x="4572001" y="2142372"/>
            <a:ext cx="7249270" cy="100023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user documentation?</a:t>
            </a:r>
          </a:p>
          <a:p>
            <a:pPr algn="ctr"/>
            <a:endParaRPr lang="en-GB" sz="1600" dirty="0">
              <a:solidFill>
                <a:schemeClr val="tx1"/>
              </a:solidFill>
              <a:latin typeface="+mj-lt"/>
            </a:endParaRPr>
          </a:p>
        </p:txBody>
      </p:sp>
      <p:sp>
        <p:nvSpPr>
          <p:cNvPr id="17" name="Rectangle 16"/>
          <p:cNvSpPr/>
          <p:nvPr/>
        </p:nvSpPr>
        <p:spPr>
          <a:xfrm>
            <a:off x="4572001" y="3325919"/>
            <a:ext cx="7249270" cy="322478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 paper based user document is usually in booklet form. What information would this booklet include?</a:t>
            </a: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sp>
        <p:nvSpPr>
          <p:cNvPr id="11" name="Rectangle 10">
            <a:extLst>
              <a:ext uri="{FF2B5EF4-FFF2-40B4-BE49-F238E27FC236}">
                <a16:creationId xmlns:a16="http://schemas.microsoft.com/office/drawing/2014/main" id="{E3603FC8-A32F-4E46-8C15-C2EDE0E1C2A4}"/>
              </a:ext>
            </a:extLst>
          </p:cNvPr>
          <p:cNvSpPr/>
          <p:nvPr/>
        </p:nvSpPr>
        <p:spPr>
          <a:xfrm>
            <a:off x="157163" y="4166681"/>
            <a:ext cx="4204976" cy="238401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one advantage to an organisation who use paper documentation.</a:t>
            </a:r>
          </a:p>
          <a:p>
            <a:pPr algn="ctr"/>
            <a:endParaRPr lang="en-GB" u="sng" dirty="0">
              <a:solidFill>
                <a:schemeClr val="tx1"/>
              </a:solidFill>
              <a:latin typeface="+mj-lt"/>
            </a:endParaRPr>
          </a:p>
          <a:p>
            <a:pPr algn="ctr"/>
            <a:endParaRPr lang="en-GB" dirty="0">
              <a:solidFill>
                <a:schemeClr val="tx1"/>
              </a:solidFill>
              <a:latin typeface="+mj-lt"/>
            </a:endParaRPr>
          </a:p>
          <a:p>
            <a:pPr algn="ctr"/>
            <a:endParaRPr lang="en-GB" sz="1600" u="sng" dirty="0">
              <a:solidFill>
                <a:schemeClr val="tx1"/>
              </a:solidFill>
              <a:latin typeface="+mj-lt"/>
            </a:endParaRPr>
          </a:p>
        </p:txBody>
      </p:sp>
      <p:pic>
        <p:nvPicPr>
          <p:cNvPr id="2" name="Picture 1">
            <a:extLst>
              <a:ext uri="{FF2B5EF4-FFF2-40B4-BE49-F238E27FC236}">
                <a16:creationId xmlns:a16="http://schemas.microsoft.com/office/drawing/2014/main" id="{43A14AE7-CA75-49C4-B692-3AEC0065E669}"/>
              </a:ext>
            </a:extLst>
          </p:cNvPr>
          <p:cNvPicPr>
            <a:picLocks noChangeAspect="1"/>
          </p:cNvPicPr>
          <p:nvPr/>
        </p:nvPicPr>
        <p:blipFill rotWithShape="1">
          <a:blip r:embed="rId3"/>
          <a:srcRect r="38685"/>
          <a:stretch/>
        </p:blipFill>
        <p:spPr>
          <a:xfrm>
            <a:off x="157162" y="678934"/>
            <a:ext cx="4204976" cy="3238500"/>
          </a:xfrm>
          <a:prstGeom prst="rect">
            <a:avLst/>
          </a:prstGeom>
        </p:spPr>
      </p:pic>
    </p:spTree>
    <p:extLst>
      <p:ext uri="{BB962C8B-B14F-4D97-AF65-F5344CB8AC3E}">
        <p14:creationId xmlns:p14="http://schemas.microsoft.com/office/powerpoint/2010/main" val="18678950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Maintenance - Documentation</a:t>
            </a:r>
          </a:p>
        </p:txBody>
      </p:sp>
      <p:sp>
        <p:nvSpPr>
          <p:cNvPr id="9" name="Rectangle 8"/>
          <p:cNvSpPr/>
          <p:nvPr/>
        </p:nvSpPr>
        <p:spPr>
          <a:xfrm>
            <a:off x="4572002" y="673017"/>
            <a:ext cx="7249270"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4572001" y="1275627"/>
            <a:ext cx="7249269" cy="703076"/>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At which phase is the documentation introduced?</a:t>
            </a:r>
          </a:p>
          <a:p>
            <a:pPr algn="ctr"/>
            <a:r>
              <a:rPr lang="en-GB" dirty="0">
                <a:solidFill>
                  <a:schemeClr val="tx1"/>
                </a:solidFill>
                <a:latin typeface="+mj-lt"/>
              </a:rPr>
              <a:t>Maintenance</a:t>
            </a:r>
          </a:p>
        </p:txBody>
      </p:sp>
      <p:sp>
        <p:nvSpPr>
          <p:cNvPr id="23" name="Rectangle 22"/>
          <p:cNvSpPr/>
          <p:nvPr/>
        </p:nvSpPr>
        <p:spPr>
          <a:xfrm>
            <a:off x="4572001" y="2142372"/>
            <a:ext cx="7249270" cy="1000230"/>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user documentation?</a:t>
            </a:r>
          </a:p>
          <a:p>
            <a:pPr algn="ctr"/>
            <a:endParaRPr lang="en-GB" sz="1600" dirty="0">
              <a:solidFill>
                <a:schemeClr val="tx1"/>
              </a:solidFill>
              <a:latin typeface="+mj-lt"/>
            </a:endParaRPr>
          </a:p>
          <a:p>
            <a:pPr algn="ctr"/>
            <a:r>
              <a:rPr lang="en-GB" sz="1600" dirty="0">
                <a:solidFill>
                  <a:schemeClr val="tx1"/>
                </a:solidFill>
                <a:latin typeface="+mj-lt"/>
              </a:rPr>
              <a:t>To provide the user an overview of how to use the system.</a:t>
            </a:r>
          </a:p>
        </p:txBody>
      </p:sp>
      <p:sp>
        <p:nvSpPr>
          <p:cNvPr id="17" name="Rectangle 16"/>
          <p:cNvSpPr/>
          <p:nvPr/>
        </p:nvSpPr>
        <p:spPr>
          <a:xfrm>
            <a:off x="4572001" y="3325919"/>
            <a:ext cx="7249270" cy="3224783"/>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 paper based user document is usually in booklet form. What information would this booklet include?</a:t>
            </a:r>
          </a:p>
          <a:p>
            <a:pPr algn="ctr"/>
            <a:endParaRPr lang="en-GB" u="sng" dirty="0">
              <a:solidFill>
                <a:schemeClr val="tx1"/>
              </a:solidFill>
              <a:latin typeface="+mj-lt"/>
            </a:endParaRPr>
          </a:p>
          <a:p>
            <a:pPr algn="ctr"/>
            <a:r>
              <a:rPr lang="en-GB" dirty="0">
                <a:solidFill>
                  <a:schemeClr val="tx1"/>
                </a:solidFill>
                <a:latin typeface="+mj-lt"/>
              </a:rPr>
              <a:t>Short introduction/overview of the system.</a:t>
            </a:r>
          </a:p>
          <a:p>
            <a:pPr algn="ctr"/>
            <a:r>
              <a:rPr lang="en-GB" dirty="0">
                <a:solidFill>
                  <a:schemeClr val="tx1"/>
                </a:solidFill>
                <a:latin typeface="+mj-lt"/>
              </a:rPr>
              <a:t>Brief technical details (e.g. hardware and software requirements)</a:t>
            </a:r>
          </a:p>
          <a:p>
            <a:pPr algn="ctr"/>
            <a:r>
              <a:rPr lang="en-GB" dirty="0">
                <a:solidFill>
                  <a:schemeClr val="tx1"/>
                </a:solidFill>
                <a:latin typeface="+mj-lt"/>
              </a:rPr>
              <a:t>User guide – this will include instructions, steps and may include screenshots as a visual demonstration.</a:t>
            </a:r>
          </a:p>
          <a:p>
            <a:pPr algn="ctr"/>
            <a:r>
              <a:rPr lang="en-GB" dirty="0">
                <a:solidFill>
                  <a:schemeClr val="tx1"/>
                </a:solidFill>
                <a:latin typeface="+mj-lt"/>
              </a:rPr>
              <a:t>Glossary of technical terms – users can refer to this if they’re unfamiliar with terms used throughout the documentation. </a:t>
            </a:r>
          </a:p>
          <a:p>
            <a:pPr algn="ctr"/>
            <a:r>
              <a:rPr lang="en-GB" dirty="0">
                <a:solidFill>
                  <a:schemeClr val="tx1"/>
                </a:solidFill>
                <a:latin typeface="+mj-lt"/>
              </a:rPr>
              <a:t>Troubleshooting – a list of simple things to check before calling for further assistance. There might be a problem that can be easily fixed by the user</a:t>
            </a: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sp>
        <p:nvSpPr>
          <p:cNvPr id="11" name="Rectangle 10">
            <a:extLst>
              <a:ext uri="{FF2B5EF4-FFF2-40B4-BE49-F238E27FC236}">
                <a16:creationId xmlns:a16="http://schemas.microsoft.com/office/drawing/2014/main" id="{E3603FC8-A32F-4E46-8C15-C2EDE0E1C2A4}"/>
              </a:ext>
            </a:extLst>
          </p:cNvPr>
          <p:cNvSpPr/>
          <p:nvPr/>
        </p:nvSpPr>
        <p:spPr>
          <a:xfrm>
            <a:off x="157163" y="4166681"/>
            <a:ext cx="4204976" cy="2384019"/>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one advantage to an organisation who use paper documentation.</a:t>
            </a:r>
          </a:p>
          <a:p>
            <a:pPr algn="ctr"/>
            <a:endParaRPr lang="en-GB" u="sng" dirty="0">
              <a:solidFill>
                <a:schemeClr val="tx1"/>
              </a:solidFill>
              <a:latin typeface="+mj-lt"/>
            </a:endParaRPr>
          </a:p>
          <a:p>
            <a:pPr algn="ctr"/>
            <a:r>
              <a:rPr lang="en-GB" dirty="0">
                <a:solidFill>
                  <a:schemeClr val="tx1"/>
                </a:solidFill>
                <a:latin typeface="+mj-lt"/>
              </a:rPr>
              <a:t>User documentation is often used during staff training sessions in order to familiarise the staff with both the system and the user documents.</a:t>
            </a:r>
          </a:p>
          <a:p>
            <a:pPr algn="ctr"/>
            <a:endParaRPr lang="en-GB" sz="1600" u="sng" dirty="0">
              <a:solidFill>
                <a:schemeClr val="tx1"/>
              </a:solidFill>
              <a:latin typeface="+mj-lt"/>
            </a:endParaRPr>
          </a:p>
        </p:txBody>
      </p:sp>
      <p:pic>
        <p:nvPicPr>
          <p:cNvPr id="2" name="Picture 1">
            <a:extLst>
              <a:ext uri="{FF2B5EF4-FFF2-40B4-BE49-F238E27FC236}">
                <a16:creationId xmlns:a16="http://schemas.microsoft.com/office/drawing/2014/main" id="{43A14AE7-CA75-49C4-B692-3AEC0065E669}"/>
              </a:ext>
            </a:extLst>
          </p:cNvPr>
          <p:cNvPicPr>
            <a:picLocks noChangeAspect="1"/>
          </p:cNvPicPr>
          <p:nvPr/>
        </p:nvPicPr>
        <p:blipFill rotWithShape="1">
          <a:blip r:embed="rId3"/>
          <a:srcRect r="38685"/>
          <a:stretch/>
        </p:blipFill>
        <p:spPr>
          <a:xfrm>
            <a:off x="157162" y="678934"/>
            <a:ext cx="4204976" cy="3238500"/>
          </a:xfrm>
          <a:prstGeom prst="rect">
            <a:avLst/>
          </a:prstGeom>
        </p:spPr>
      </p:pic>
    </p:spTree>
    <p:extLst>
      <p:ext uri="{BB962C8B-B14F-4D97-AF65-F5344CB8AC3E}">
        <p14:creationId xmlns:p14="http://schemas.microsoft.com/office/powerpoint/2010/main" val="35048052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Maintenance - Documentation</a:t>
            </a:r>
          </a:p>
        </p:txBody>
      </p:sp>
      <p:sp>
        <p:nvSpPr>
          <p:cNvPr id="9" name="Rectangle 8"/>
          <p:cNvSpPr/>
          <p:nvPr/>
        </p:nvSpPr>
        <p:spPr>
          <a:xfrm>
            <a:off x="4572002" y="673017"/>
            <a:ext cx="7249270"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4572001" y="1275627"/>
            <a:ext cx="7249269" cy="70307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At which phase is the documentation introduced?</a:t>
            </a:r>
          </a:p>
        </p:txBody>
      </p:sp>
      <p:sp>
        <p:nvSpPr>
          <p:cNvPr id="23" name="Rectangle 22"/>
          <p:cNvSpPr/>
          <p:nvPr/>
        </p:nvSpPr>
        <p:spPr>
          <a:xfrm>
            <a:off x="4572001" y="2142371"/>
            <a:ext cx="7249270" cy="144027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How does on-screen documentation work?</a:t>
            </a:r>
          </a:p>
          <a:p>
            <a:pPr algn="ctr"/>
            <a:endParaRPr lang="en-GB" dirty="0">
              <a:solidFill>
                <a:schemeClr val="tx1"/>
              </a:solidFill>
              <a:latin typeface="+mj-lt"/>
            </a:endParaRPr>
          </a:p>
          <a:p>
            <a:pPr algn="ctr"/>
            <a:endParaRPr lang="en-GB" sz="1600" dirty="0">
              <a:solidFill>
                <a:schemeClr val="tx1"/>
              </a:solidFill>
              <a:latin typeface="+mj-lt"/>
            </a:endParaRPr>
          </a:p>
        </p:txBody>
      </p:sp>
      <p:sp>
        <p:nvSpPr>
          <p:cNvPr id="17" name="Rectangle 16"/>
          <p:cNvSpPr/>
          <p:nvPr/>
        </p:nvSpPr>
        <p:spPr>
          <a:xfrm>
            <a:off x="4572001" y="3715399"/>
            <a:ext cx="7249270" cy="283530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a range features you could find with on-screen documentation.</a:t>
            </a: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sp>
        <p:nvSpPr>
          <p:cNvPr id="11" name="Rectangle 10">
            <a:extLst>
              <a:ext uri="{FF2B5EF4-FFF2-40B4-BE49-F238E27FC236}">
                <a16:creationId xmlns:a16="http://schemas.microsoft.com/office/drawing/2014/main" id="{E3603FC8-A32F-4E46-8C15-C2EDE0E1C2A4}"/>
              </a:ext>
            </a:extLst>
          </p:cNvPr>
          <p:cNvSpPr/>
          <p:nvPr/>
        </p:nvSpPr>
        <p:spPr>
          <a:xfrm>
            <a:off x="157163" y="4166681"/>
            <a:ext cx="4204976" cy="238401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one advantage to using on-screen documentation instead of a paper based version.</a:t>
            </a:r>
          </a:p>
          <a:p>
            <a:pPr algn="ctr"/>
            <a:endParaRPr lang="en-GB" u="sng" dirty="0">
              <a:solidFill>
                <a:schemeClr val="tx1"/>
              </a:solidFill>
              <a:latin typeface="+mj-lt"/>
            </a:endParaRPr>
          </a:p>
          <a:p>
            <a:pPr algn="ctr"/>
            <a:endParaRPr lang="en-GB" sz="1600" u="sng" dirty="0">
              <a:solidFill>
                <a:schemeClr val="tx1"/>
              </a:solidFill>
              <a:latin typeface="+mj-lt"/>
            </a:endParaRPr>
          </a:p>
        </p:txBody>
      </p:sp>
      <p:pic>
        <p:nvPicPr>
          <p:cNvPr id="4" name="Picture 3">
            <a:extLst>
              <a:ext uri="{FF2B5EF4-FFF2-40B4-BE49-F238E27FC236}">
                <a16:creationId xmlns:a16="http://schemas.microsoft.com/office/drawing/2014/main" id="{A6288C68-6B0A-40D6-B312-0009DA6B0844}"/>
              </a:ext>
            </a:extLst>
          </p:cNvPr>
          <p:cNvPicPr>
            <a:picLocks noChangeAspect="1"/>
          </p:cNvPicPr>
          <p:nvPr/>
        </p:nvPicPr>
        <p:blipFill>
          <a:blip r:embed="rId3"/>
          <a:stretch>
            <a:fillRect/>
          </a:stretch>
        </p:blipFill>
        <p:spPr>
          <a:xfrm>
            <a:off x="157161" y="673017"/>
            <a:ext cx="4170547" cy="3042382"/>
          </a:xfrm>
          <a:prstGeom prst="rect">
            <a:avLst/>
          </a:prstGeom>
          <a:ln>
            <a:solidFill>
              <a:schemeClr val="tx1"/>
            </a:solidFill>
          </a:ln>
        </p:spPr>
      </p:pic>
    </p:spTree>
    <p:extLst>
      <p:ext uri="{BB962C8B-B14F-4D97-AF65-F5344CB8AC3E}">
        <p14:creationId xmlns:p14="http://schemas.microsoft.com/office/powerpoint/2010/main" val="21757832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Maintenance - Documentation</a:t>
            </a:r>
          </a:p>
        </p:txBody>
      </p:sp>
      <p:sp>
        <p:nvSpPr>
          <p:cNvPr id="9" name="Rectangle 8"/>
          <p:cNvSpPr/>
          <p:nvPr/>
        </p:nvSpPr>
        <p:spPr>
          <a:xfrm>
            <a:off x="4572002" y="673017"/>
            <a:ext cx="7249270"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4572001" y="1275627"/>
            <a:ext cx="7249269" cy="703076"/>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At which phase is the documentation introduced?</a:t>
            </a:r>
          </a:p>
          <a:p>
            <a:pPr algn="ctr"/>
            <a:r>
              <a:rPr lang="en-GB" dirty="0">
                <a:solidFill>
                  <a:schemeClr val="tx1"/>
                </a:solidFill>
                <a:latin typeface="+mj-lt"/>
              </a:rPr>
              <a:t>Maintenance</a:t>
            </a:r>
          </a:p>
        </p:txBody>
      </p:sp>
      <p:sp>
        <p:nvSpPr>
          <p:cNvPr id="23" name="Rectangle 22"/>
          <p:cNvSpPr/>
          <p:nvPr/>
        </p:nvSpPr>
        <p:spPr>
          <a:xfrm>
            <a:off x="4572001" y="2142371"/>
            <a:ext cx="7249270" cy="1440277"/>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How does on-screen documentation work?</a:t>
            </a:r>
          </a:p>
          <a:p>
            <a:pPr algn="ctr"/>
            <a:endParaRPr lang="en-GB" dirty="0">
              <a:solidFill>
                <a:schemeClr val="tx1"/>
              </a:solidFill>
              <a:latin typeface="+mj-lt"/>
            </a:endParaRPr>
          </a:p>
          <a:p>
            <a:pPr algn="ctr"/>
            <a:r>
              <a:rPr lang="en-GB" dirty="0">
                <a:solidFill>
                  <a:schemeClr val="tx1"/>
                </a:solidFill>
                <a:latin typeface="+mj-lt"/>
              </a:rPr>
              <a:t>Provides users with instructions on how to use the system in the form of: A help menu, web pages, popup help boxes. PDF documents, FAQ section and Video tutorials.</a:t>
            </a:r>
          </a:p>
          <a:p>
            <a:pPr algn="ctr"/>
            <a:endParaRPr lang="en-GB" sz="1600" dirty="0">
              <a:solidFill>
                <a:schemeClr val="tx1"/>
              </a:solidFill>
              <a:latin typeface="+mj-lt"/>
            </a:endParaRPr>
          </a:p>
        </p:txBody>
      </p:sp>
      <p:sp>
        <p:nvSpPr>
          <p:cNvPr id="17" name="Rectangle 16"/>
          <p:cNvSpPr/>
          <p:nvPr/>
        </p:nvSpPr>
        <p:spPr>
          <a:xfrm>
            <a:off x="4572001" y="3715399"/>
            <a:ext cx="7249270" cy="2835303"/>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a range features you could find with on-screen documentation.</a:t>
            </a:r>
          </a:p>
          <a:p>
            <a:pPr algn="ctr"/>
            <a:endParaRPr lang="en-GB" u="sng" dirty="0">
              <a:solidFill>
                <a:schemeClr val="tx1"/>
              </a:solidFill>
              <a:latin typeface="+mj-lt"/>
            </a:endParaRPr>
          </a:p>
          <a:p>
            <a:pPr algn="ctr"/>
            <a:r>
              <a:rPr lang="en-GB" dirty="0">
                <a:solidFill>
                  <a:schemeClr val="tx1"/>
                </a:solidFill>
                <a:latin typeface="+mj-lt"/>
              </a:rPr>
              <a:t>Text search facility</a:t>
            </a:r>
          </a:p>
          <a:p>
            <a:pPr algn="ctr"/>
            <a:r>
              <a:rPr lang="en-GB" dirty="0">
                <a:solidFill>
                  <a:schemeClr val="tx1"/>
                </a:solidFill>
                <a:latin typeface="+mj-lt"/>
              </a:rPr>
              <a:t>Hyperlinks and navigation buttons to move around the help documentation</a:t>
            </a:r>
          </a:p>
          <a:p>
            <a:pPr algn="ctr"/>
            <a:r>
              <a:rPr lang="en-GB" dirty="0">
                <a:solidFill>
                  <a:schemeClr val="tx1"/>
                </a:solidFill>
                <a:latin typeface="+mj-lt"/>
              </a:rPr>
              <a:t>Buttons with relevant text</a:t>
            </a:r>
          </a:p>
          <a:p>
            <a:pPr algn="ctr"/>
            <a:r>
              <a:rPr lang="en-GB" dirty="0">
                <a:solidFill>
                  <a:schemeClr val="tx1"/>
                </a:solidFill>
                <a:latin typeface="+mj-lt"/>
              </a:rPr>
              <a:t>Worked examples of how to use a feature</a:t>
            </a:r>
          </a:p>
          <a:p>
            <a:pPr algn="ctr"/>
            <a:r>
              <a:rPr lang="en-GB" dirty="0">
                <a:solidFill>
                  <a:schemeClr val="tx1"/>
                </a:solidFill>
                <a:latin typeface="+mj-lt"/>
              </a:rPr>
              <a:t>Links to related features</a:t>
            </a:r>
          </a:p>
          <a:p>
            <a:pPr algn="ctr"/>
            <a:r>
              <a:rPr lang="en-GB" dirty="0">
                <a:solidFill>
                  <a:schemeClr val="tx1"/>
                </a:solidFill>
                <a:latin typeface="+mj-lt"/>
              </a:rPr>
              <a:t>Multimedia help in the form of video tutorials or spoken word</a:t>
            </a:r>
          </a:p>
          <a:p>
            <a:pPr algn="ctr"/>
            <a:r>
              <a:rPr lang="en-GB" dirty="0">
                <a:solidFill>
                  <a:schemeClr val="tx1"/>
                </a:solidFill>
                <a:latin typeface="+mj-lt"/>
              </a:rPr>
              <a:t>'Tool tips' which appear when you hover over a word or sentence</a:t>
            </a:r>
          </a:p>
          <a:p>
            <a:pPr algn="ctr"/>
            <a:r>
              <a:rPr lang="en-GB" dirty="0">
                <a:solidFill>
                  <a:schemeClr val="tx1"/>
                </a:solidFill>
                <a:latin typeface="+mj-lt"/>
              </a:rPr>
              <a:t>Pop-up instructions when you press a certain function key</a:t>
            </a: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sp>
        <p:nvSpPr>
          <p:cNvPr id="11" name="Rectangle 10">
            <a:extLst>
              <a:ext uri="{FF2B5EF4-FFF2-40B4-BE49-F238E27FC236}">
                <a16:creationId xmlns:a16="http://schemas.microsoft.com/office/drawing/2014/main" id="{E3603FC8-A32F-4E46-8C15-C2EDE0E1C2A4}"/>
              </a:ext>
            </a:extLst>
          </p:cNvPr>
          <p:cNvSpPr/>
          <p:nvPr/>
        </p:nvSpPr>
        <p:spPr>
          <a:xfrm>
            <a:off x="157163" y="4166681"/>
            <a:ext cx="4204976" cy="2384019"/>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one advantage to using on-screen documentation instead of a paper based version.</a:t>
            </a:r>
          </a:p>
          <a:p>
            <a:pPr algn="ctr"/>
            <a:endParaRPr lang="en-GB" u="sng" dirty="0">
              <a:solidFill>
                <a:schemeClr val="tx1"/>
              </a:solidFill>
              <a:latin typeface="+mj-lt"/>
            </a:endParaRPr>
          </a:p>
          <a:p>
            <a:pPr algn="ctr"/>
            <a:r>
              <a:rPr lang="en-GB" dirty="0">
                <a:solidFill>
                  <a:schemeClr val="tx1"/>
                </a:solidFill>
                <a:latin typeface="+mj-lt"/>
              </a:rPr>
              <a:t>The online version has the advantage that it can be easily updated with the latest information compared to a published paper based system.</a:t>
            </a:r>
          </a:p>
          <a:p>
            <a:pPr algn="ctr"/>
            <a:endParaRPr lang="en-GB" sz="1600" u="sng" dirty="0">
              <a:solidFill>
                <a:schemeClr val="tx1"/>
              </a:solidFill>
              <a:latin typeface="+mj-lt"/>
            </a:endParaRPr>
          </a:p>
        </p:txBody>
      </p:sp>
      <p:pic>
        <p:nvPicPr>
          <p:cNvPr id="4" name="Picture 3">
            <a:extLst>
              <a:ext uri="{FF2B5EF4-FFF2-40B4-BE49-F238E27FC236}">
                <a16:creationId xmlns:a16="http://schemas.microsoft.com/office/drawing/2014/main" id="{A6288C68-6B0A-40D6-B312-0009DA6B0844}"/>
              </a:ext>
            </a:extLst>
          </p:cNvPr>
          <p:cNvPicPr>
            <a:picLocks noChangeAspect="1"/>
          </p:cNvPicPr>
          <p:nvPr/>
        </p:nvPicPr>
        <p:blipFill>
          <a:blip r:embed="rId3"/>
          <a:stretch>
            <a:fillRect/>
          </a:stretch>
        </p:blipFill>
        <p:spPr>
          <a:xfrm>
            <a:off x="157161" y="673017"/>
            <a:ext cx="4170547" cy="3042382"/>
          </a:xfrm>
          <a:prstGeom prst="rect">
            <a:avLst/>
          </a:prstGeom>
          <a:ln>
            <a:solidFill>
              <a:schemeClr val="tx1"/>
            </a:solidFill>
          </a:ln>
        </p:spPr>
      </p:pic>
    </p:spTree>
    <p:extLst>
      <p:ext uri="{BB962C8B-B14F-4D97-AF65-F5344CB8AC3E}">
        <p14:creationId xmlns:p14="http://schemas.microsoft.com/office/powerpoint/2010/main" val="20221108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Maintenance - Documentation</a:t>
            </a:r>
          </a:p>
        </p:txBody>
      </p:sp>
      <p:sp>
        <p:nvSpPr>
          <p:cNvPr id="9" name="Rectangle 8"/>
          <p:cNvSpPr/>
          <p:nvPr/>
        </p:nvSpPr>
        <p:spPr>
          <a:xfrm>
            <a:off x="4572002" y="673017"/>
            <a:ext cx="7249270"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4572001" y="1275627"/>
            <a:ext cx="7249269" cy="70307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At which phase is the documentation introduced?</a:t>
            </a:r>
          </a:p>
        </p:txBody>
      </p:sp>
      <p:sp>
        <p:nvSpPr>
          <p:cNvPr id="23" name="Rectangle 22"/>
          <p:cNvSpPr/>
          <p:nvPr/>
        </p:nvSpPr>
        <p:spPr>
          <a:xfrm>
            <a:off x="4572001" y="2142371"/>
            <a:ext cx="7249270" cy="144027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Who is the technical documentation for?</a:t>
            </a:r>
          </a:p>
          <a:p>
            <a:pPr algn="ctr"/>
            <a:endParaRPr lang="en-GB" u="sng" dirty="0">
              <a:solidFill>
                <a:schemeClr val="tx1"/>
              </a:solidFill>
              <a:latin typeface="+mj-lt"/>
            </a:endParaRPr>
          </a:p>
          <a:p>
            <a:pPr algn="ctr"/>
            <a:endParaRPr lang="en-GB" dirty="0">
              <a:solidFill>
                <a:schemeClr val="tx1"/>
              </a:solidFill>
              <a:latin typeface="+mj-lt"/>
            </a:endParaRPr>
          </a:p>
          <a:p>
            <a:pPr algn="ctr"/>
            <a:endParaRPr lang="en-GB" sz="1600" dirty="0">
              <a:solidFill>
                <a:schemeClr val="tx1"/>
              </a:solidFill>
              <a:latin typeface="+mj-lt"/>
            </a:endParaRPr>
          </a:p>
        </p:txBody>
      </p:sp>
      <p:sp>
        <p:nvSpPr>
          <p:cNvPr id="17" name="Rectangle 16"/>
          <p:cNvSpPr/>
          <p:nvPr/>
        </p:nvSpPr>
        <p:spPr>
          <a:xfrm>
            <a:off x="4572001" y="3715399"/>
            <a:ext cx="7249270" cy="283530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content that could typically be found in the technical documentation.</a:t>
            </a: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sp>
        <p:nvSpPr>
          <p:cNvPr id="11" name="Rectangle 10">
            <a:extLst>
              <a:ext uri="{FF2B5EF4-FFF2-40B4-BE49-F238E27FC236}">
                <a16:creationId xmlns:a16="http://schemas.microsoft.com/office/drawing/2014/main" id="{E3603FC8-A32F-4E46-8C15-C2EDE0E1C2A4}"/>
              </a:ext>
            </a:extLst>
          </p:cNvPr>
          <p:cNvSpPr/>
          <p:nvPr/>
        </p:nvSpPr>
        <p:spPr>
          <a:xfrm>
            <a:off x="157163" y="4166681"/>
            <a:ext cx="4204976" cy="238401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Why would engineers and software developers find this type of documentation useful?</a:t>
            </a: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sz="1600" u="sng" dirty="0">
              <a:solidFill>
                <a:schemeClr val="tx1"/>
              </a:solidFill>
              <a:latin typeface="+mj-lt"/>
            </a:endParaRPr>
          </a:p>
        </p:txBody>
      </p:sp>
      <p:pic>
        <p:nvPicPr>
          <p:cNvPr id="2" name="Picture 1">
            <a:extLst>
              <a:ext uri="{FF2B5EF4-FFF2-40B4-BE49-F238E27FC236}">
                <a16:creationId xmlns:a16="http://schemas.microsoft.com/office/drawing/2014/main" id="{A0CAAD2B-7F8B-40DC-B274-43DC3AD13E25}"/>
              </a:ext>
            </a:extLst>
          </p:cNvPr>
          <p:cNvPicPr>
            <a:picLocks noChangeAspect="1"/>
          </p:cNvPicPr>
          <p:nvPr/>
        </p:nvPicPr>
        <p:blipFill rotWithShape="1">
          <a:blip r:embed="rId3"/>
          <a:srcRect l="31043" r="34467" b="34887"/>
          <a:stretch/>
        </p:blipFill>
        <p:spPr>
          <a:xfrm>
            <a:off x="157163" y="673017"/>
            <a:ext cx="4204976" cy="3354322"/>
          </a:xfrm>
          <a:prstGeom prst="rect">
            <a:avLst/>
          </a:prstGeom>
          <a:ln>
            <a:solidFill>
              <a:schemeClr val="tx1"/>
            </a:solidFill>
          </a:ln>
        </p:spPr>
      </p:pic>
    </p:spTree>
    <p:extLst>
      <p:ext uri="{BB962C8B-B14F-4D97-AF65-F5344CB8AC3E}">
        <p14:creationId xmlns:p14="http://schemas.microsoft.com/office/powerpoint/2010/main" val="40456200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Maintenance - Documentation</a:t>
            </a:r>
          </a:p>
        </p:txBody>
      </p:sp>
      <p:sp>
        <p:nvSpPr>
          <p:cNvPr id="9" name="Rectangle 8"/>
          <p:cNvSpPr/>
          <p:nvPr/>
        </p:nvSpPr>
        <p:spPr>
          <a:xfrm>
            <a:off x="4572002" y="673017"/>
            <a:ext cx="7249270"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4572001" y="1275627"/>
            <a:ext cx="7249269" cy="703076"/>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At which phase is the documentation introduced?</a:t>
            </a:r>
          </a:p>
          <a:p>
            <a:pPr algn="ctr"/>
            <a:r>
              <a:rPr lang="en-GB" dirty="0">
                <a:solidFill>
                  <a:schemeClr val="tx1"/>
                </a:solidFill>
                <a:latin typeface="+mj-lt"/>
              </a:rPr>
              <a:t>Maintenance</a:t>
            </a:r>
          </a:p>
        </p:txBody>
      </p:sp>
      <p:sp>
        <p:nvSpPr>
          <p:cNvPr id="23" name="Rectangle 22"/>
          <p:cNvSpPr/>
          <p:nvPr/>
        </p:nvSpPr>
        <p:spPr>
          <a:xfrm>
            <a:off x="4572001" y="2142371"/>
            <a:ext cx="7249270" cy="1440277"/>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Who is the technical documentation for?</a:t>
            </a:r>
          </a:p>
          <a:p>
            <a:pPr algn="ctr"/>
            <a:endParaRPr lang="en-GB" u="sng" dirty="0">
              <a:solidFill>
                <a:schemeClr val="tx1"/>
              </a:solidFill>
              <a:latin typeface="+mj-lt"/>
            </a:endParaRPr>
          </a:p>
          <a:p>
            <a:pPr algn="ctr"/>
            <a:r>
              <a:rPr lang="en-GB" dirty="0">
                <a:solidFill>
                  <a:schemeClr val="tx1"/>
                </a:solidFill>
                <a:latin typeface="+mj-lt"/>
              </a:rPr>
              <a:t>Engineers and software developers will refer to the technical documentation in order to make changes to the system after it has been installed.</a:t>
            </a:r>
          </a:p>
          <a:p>
            <a:pPr algn="ctr"/>
            <a:endParaRPr lang="en-GB" sz="1600" dirty="0">
              <a:solidFill>
                <a:schemeClr val="tx1"/>
              </a:solidFill>
              <a:latin typeface="+mj-lt"/>
            </a:endParaRPr>
          </a:p>
        </p:txBody>
      </p:sp>
      <p:sp>
        <p:nvSpPr>
          <p:cNvPr id="17" name="Rectangle 16"/>
          <p:cNvSpPr/>
          <p:nvPr/>
        </p:nvSpPr>
        <p:spPr>
          <a:xfrm>
            <a:off x="4572001" y="3715399"/>
            <a:ext cx="7249270" cy="2835303"/>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content that could typically be found in the technical documentation.</a:t>
            </a:r>
          </a:p>
          <a:p>
            <a:pPr algn="ctr"/>
            <a:endParaRPr lang="en-GB" u="sng" dirty="0">
              <a:solidFill>
                <a:schemeClr val="tx1"/>
              </a:solidFill>
              <a:latin typeface="+mj-lt"/>
            </a:endParaRPr>
          </a:p>
          <a:p>
            <a:pPr algn="ctr"/>
            <a:r>
              <a:rPr lang="en-GB" dirty="0">
                <a:solidFill>
                  <a:schemeClr val="tx1"/>
                </a:solidFill>
                <a:latin typeface="+mj-lt"/>
              </a:rPr>
              <a:t>Source code with comments explaining how that part of the code works</a:t>
            </a:r>
          </a:p>
          <a:p>
            <a:pPr algn="ctr"/>
            <a:r>
              <a:rPr lang="en-GB" dirty="0">
                <a:solidFill>
                  <a:schemeClr val="tx1"/>
                </a:solidFill>
                <a:latin typeface="+mj-lt"/>
              </a:rPr>
              <a:t>Data structures used within the system</a:t>
            </a:r>
          </a:p>
          <a:p>
            <a:pPr algn="ctr"/>
            <a:r>
              <a:rPr lang="en-GB" dirty="0">
                <a:solidFill>
                  <a:schemeClr val="tx1"/>
                </a:solidFill>
                <a:latin typeface="+mj-lt"/>
              </a:rPr>
              <a:t>File formats used/File naming conventions</a:t>
            </a:r>
          </a:p>
          <a:p>
            <a:pPr algn="ctr"/>
            <a:r>
              <a:rPr lang="en-GB" dirty="0">
                <a:solidFill>
                  <a:schemeClr val="tx1"/>
                </a:solidFill>
                <a:latin typeface="+mj-lt"/>
              </a:rPr>
              <a:t>Internal details of a database such as tables, relationships, records, queries used and validation.</a:t>
            </a:r>
          </a:p>
          <a:p>
            <a:pPr algn="ctr"/>
            <a:r>
              <a:rPr lang="en-GB" dirty="0">
                <a:solidFill>
                  <a:schemeClr val="tx1"/>
                </a:solidFill>
                <a:latin typeface="+mj-lt"/>
              </a:rPr>
              <a:t>Navigation layout such as a site map or link map of the system.</a:t>
            </a: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sp>
        <p:nvSpPr>
          <p:cNvPr id="11" name="Rectangle 10">
            <a:extLst>
              <a:ext uri="{FF2B5EF4-FFF2-40B4-BE49-F238E27FC236}">
                <a16:creationId xmlns:a16="http://schemas.microsoft.com/office/drawing/2014/main" id="{E3603FC8-A32F-4E46-8C15-C2EDE0E1C2A4}"/>
              </a:ext>
            </a:extLst>
          </p:cNvPr>
          <p:cNvSpPr/>
          <p:nvPr/>
        </p:nvSpPr>
        <p:spPr>
          <a:xfrm>
            <a:off x="157163" y="4166681"/>
            <a:ext cx="4204976" cy="2384019"/>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Why would engineers and software developers find this type of documentation useful?</a:t>
            </a:r>
          </a:p>
          <a:p>
            <a:pPr algn="ctr"/>
            <a:endParaRPr lang="en-GB" u="sng" dirty="0">
              <a:solidFill>
                <a:schemeClr val="tx1"/>
              </a:solidFill>
              <a:latin typeface="+mj-lt"/>
            </a:endParaRPr>
          </a:p>
          <a:p>
            <a:pPr algn="ctr"/>
            <a:r>
              <a:rPr lang="en-GB" dirty="0">
                <a:solidFill>
                  <a:schemeClr val="tx1"/>
                </a:solidFill>
                <a:latin typeface="+mj-lt"/>
              </a:rPr>
              <a:t>They can test logs and test results, check the security details of the system, how to install the system and how to backup and restore the system.</a:t>
            </a: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sz="1600" u="sng" dirty="0">
              <a:solidFill>
                <a:schemeClr val="tx1"/>
              </a:solidFill>
              <a:latin typeface="+mj-lt"/>
            </a:endParaRPr>
          </a:p>
        </p:txBody>
      </p:sp>
      <p:pic>
        <p:nvPicPr>
          <p:cNvPr id="2" name="Picture 1">
            <a:extLst>
              <a:ext uri="{FF2B5EF4-FFF2-40B4-BE49-F238E27FC236}">
                <a16:creationId xmlns:a16="http://schemas.microsoft.com/office/drawing/2014/main" id="{A0CAAD2B-7F8B-40DC-B274-43DC3AD13E25}"/>
              </a:ext>
            </a:extLst>
          </p:cNvPr>
          <p:cNvPicPr>
            <a:picLocks noChangeAspect="1"/>
          </p:cNvPicPr>
          <p:nvPr/>
        </p:nvPicPr>
        <p:blipFill rotWithShape="1">
          <a:blip r:embed="rId3"/>
          <a:srcRect l="31043" r="34467" b="34887"/>
          <a:stretch/>
        </p:blipFill>
        <p:spPr>
          <a:xfrm>
            <a:off x="157163" y="673017"/>
            <a:ext cx="4204976" cy="3354322"/>
          </a:xfrm>
          <a:prstGeom prst="rect">
            <a:avLst/>
          </a:prstGeom>
          <a:ln>
            <a:solidFill>
              <a:schemeClr val="tx1"/>
            </a:solidFill>
          </a:ln>
        </p:spPr>
      </p:pic>
    </p:spTree>
    <p:extLst>
      <p:ext uri="{BB962C8B-B14F-4D97-AF65-F5344CB8AC3E}">
        <p14:creationId xmlns:p14="http://schemas.microsoft.com/office/powerpoint/2010/main" val="1353313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Starter</a:t>
            </a:r>
          </a:p>
          <a:p>
            <a:r>
              <a:rPr lang="en-GB" dirty="0">
                <a:latin typeface="+mj-lt"/>
              </a:rPr>
              <a:t>Use the key terms to complete the model below.</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2441971028"/>
              </p:ext>
            </p:extLst>
          </p:nvPr>
        </p:nvGraphicFramePr>
        <p:xfrm>
          <a:off x="6415790" y="927960"/>
          <a:ext cx="4736892" cy="2013260"/>
        </p:xfrm>
        <a:graphic>
          <a:graphicData uri="http://schemas.openxmlformats.org/drawingml/2006/table">
            <a:tbl>
              <a:tblPr firstRow="1" bandRow="1">
                <a:tableStyleId>{5940675A-B579-460E-94D1-54222C63F5DA}</a:tableStyleId>
              </a:tblPr>
              <a:tblGrid>
                <a:gridCol w="1578964">
                  <a:extLst>
                    <a:ext uri="{9D8B030D-6E8A-4147-A177-3AD203B41FA5}">
                      <a16:colId xmlns:a16="http://schemas.microsoft.com/office/drawing/2014/main" val="1419975808"/>
                    </a:ext>
                  </a:extLst>
                </a:gridCol>
                <a:gridCol w="1578964">
                  <a:extLst>
                    <a:ext uri="{9D8B030D-6E8A-4147-A177-3AD203B41FA5}">
                      <a16:colId xmlns:a16="http://schemas.microsoft.com/office/drawing/2014/main" val="293769274"/>
                    </a:ext>
                  </a:extLst>
                </a:gridCol>
                <a:gridCol w="1578964">
                  <a:extLst>
                    <a:ext uri="{9D8B030D-6E8A-4147-A177-3AD203B41FA5}">
                      <a16:colId xmlns:a16="http://schemas.microsoft.com/office/drawing/2014/main" val="1377571787"/>
                    </a:ext>
                  </a:extLst>
                </a:gridCol>
              </a:tblGrid>
              <a:tr h="1006630">
                <a:tc>
                  <a:txBody>
                    <a:bodyPr/>
                    <a:lstStyle/>
                    <a:p>
                      <a:endParaRPr lang="en-GB" sz="1800" dirty="0">
                        <a:latin typeface="+mj-lt"/>
                      </a:endParaRPr>
                    </a:p>
                  </a:txBody>
                  <a:tcPr/>
                </a:tc>
                <a:tc>
                  <a:txBody>
                    <a:bodyPr/>
                    <a:lstStyle/>
                    <a:p>
                      <a:endParaRPr lang="en-GB" sz="1800" dirty="0">
                        <a:latin typeface="+mj-lt"/>
                      </a:endParaRPr>
                    </a:p>
                  </a:txBody>
                  <a:tcPr/>
                </a:tc>
                <a:tc>
                  <a:txBody>
                    <a:bodyPr/>
                    <a:lstStyle/>
                    <a:p>
                      <a:endParaRPr lang="en-GB" sz="1800" dirty="0">
                        <a:latin typeface="+mj-lt"/>
                      </a:endParaRPr>
                    </a:p>
                  </a:txBody>
                  <a:tcPr/>
                </a:tc>
                <a:extLst>
                  <a:ext uri="{0D108BD9-81ED-4DB2-BD59-A6C34878D82A}">
                    <a16:rowId xmlns:a16="http://schemas.microsoft.com/office/drawing/2014/main" val="3712293696"/>
                  </a:ext>
                </a:extLst>
              </a:tr>
              <a:tr h="1006630">
                <a:tc>
                  <a:txBody>
                    <a:bodyPr/>
                    <a:lstStyle/>
                    <a:p>
                      <a:endParaRPr lang="en-GB" sz="1800" dirty="0">
                        <a:latin typeface="+mj-lt"/>
                      </a:endParaRPr>
                    </a:p>
                  </a:txBody>
                  <a:tcPr/>
                </a:tc>
                <a:tc>
                  <a:txBody>
                    <a:bodyPr/>
                    <a:lstStyle/>
                    <a:p>
                      <a:endParaRPr lang="en-GB" sz="1800" dirty="0">
                        <a:latin typeface="+mj-lt"/>
                      </a:endParaRPr>
                    </a:p>
                  </a:txBody>
                  <a:tcPr/>
                </a:tc>
                <a:tc>
                  <a:txBody>
                    <a:bodyPr/>
                    <a:lstStyle/>
                    <a:p>
                      <a:endParaRPr lang="en-GB" sz="1800" dirty="0">
                        <a:latin typeface="+mj-lt"/>
                      </a:endParaRPr>
                    </a:p>
                  </a:txBody>
                  <a:tcPr/>
                </a:tc>
                <a:extLst>
                  <a:ext uri="{0D108BD9-81ED-4DB2-BD59-A6C34878D82A}">
                    <a16:rowId xmlns:a16="http://schemas.microsoft.com/office/drawing/2014/main" val="2257671480"/>
                  </a:ext>
                </a:extLst>
              </a:tr>
            </a:tbl>
          </a:graphicData>
        </a:graphic>
      </p:graphicFrame>
      <p:pic>
        <p:nvPicPr>
          <p:cNvPr id="6" name="Picture 5">
            <a:extLst>
              <a:ext uri="{FF2B5EF4-FFF2-40B4-BE49-F238E27FC236}">
                <a16:creationId xmlns:a16="http://schemas.microsoft.com/office/drawing/2014/main" id="{0E152C48-85E5-414A-A5D5-07E03377C1BB}"/>
              </a:ext>
            </a:extLst>
          </p:cNvPr>
          <p:cNvPicPr>
            <a:picLocks noChangeAspect="1"/>
          </p:cNvPicPr>
          <p:nvPr/>
        </p:nvPicPr>
        <p:blipFill>
          <a:blip r:embed="rId3"/>
          <a:stretch>
            <a:fillRect/>
          </a:stretch>
        </p:blipFill>
        <p:spPr>
          <a:xfrm>
            <a:off x="279412" y="927959"/>
            <a:ext cx="3737952" cy="5746185"/>
          </a:xfrm>
          <a:prstGeom prst="rect">
            <a:avLst/>
          </a:prstGeom>
        </p:spPr>
      </p:pic>
    </p:spTree>
    <p:extLst>
      <p:ext uri="{BB962C8B-B14F-4D97-AF65-F5344CB8AC3E}">
        <p14:creationId xmlns:p14="http://schemas.microsoft.com/office/powerpoint/2010/main" val="2695961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6B3-D03C-4451-8EB4-18D3076077B3}"/>
              </a:ext>
            </a:extLst>
          </p:cNvPr>
          <p:cNvSpPr>
            <a:spLocks noGrp="1"/>
          </p:cNvSpPr>
          <p:nvPr>
            <p:ph type="title"/>
          </p:nvPr>
        </p:nvSpPr>
        <p:spPr/>
        <p:txBody>
          <a:bodyPr/>
          <a:lstStyle/>
          <a:p>
            <a:r>
              <a:rPr lang="en-US" dirty="0"/>
              <a:t>Lesson Objectives:</a:t>
            </a:r>
          </a:p>
        </p:txBody>
      </p:sp>
      <p:sp>
        <p:nvSpPr>
          <p:cNvPr id="3" name="Text Placeholder 2">
            <a:extLst>
              <a:ext uri="{FF2B5EF4-FFF2-40B4-BE49-F238E27FC236}">
                <a16:creationId xmlns:a16="http://schemas.microsoft.com/office/drawing/2014/main" id="{348A36BD-3D0C-42D5-A5D3-CE11F484185A}"/>
              </a:ext>
            </a:extLst>
          </p:cNvPr>
          <p:cNvSpPr>
            <a:spLocks noGrp="1"/>
          </p:cNvSpPr>
          <p:nvPr>
            <p:ph type="body" sz="quarter" idx="12"/>
          </p:nvPr>
        </p:nvSpPr>
        <p:spPr/>
        <p:txBody>
          <a:bodyPr/>
          <a:lstStyle/>
          <a:p>
            <a:r>
              <a:rPr lang="en-US" noProof="1"/>
              <a:t>Curricular goal:</a:t>
            </a:r>
          </a:p>
        </p:txBody>
      </p:sp>
      <p:sp>
        <p:nvSpPr>
          <p:cNvPr id="4" name="Content Placeholder 3">
            <a:extLst>
              <a:ext uri="{FF2B5EF4-FFF2-40B4-BE49-F238E27FC236}">
                <a16:creationId xmlns:a16="http://schemas.microsoft.com/office/drawing/2014/main" id="{5F0977C3-BD7D-4617-8DF1-56211456D512}"/>
              </a:ext>
            </a:extLst>
          </p:cNvPr>
          <p:cNvSpPr>
            <a:spLocks noGrp="1"/>
          </p:cNvSpPr>
          <p:nvPr>
            <p:ph sz="half" idx="1"/>
          </p:nvPr>
        </p:nvSpPr>
        <p:spPr>
          <a:xfrm>
            <a:off x="360000" y="1440362"/>
            <a:ext cx="6992936" cy="5057638"/>
          </a:xfrm>
        </p:spPr>
        <p:txBody>
          <a:bodyPr/>
          <a:lstStyle/>
          <a:p>
            <a:r>
              <a:rPr lang="en-GB" dirty="0"/>
              <a:t>Learners should understand the six parts of the systems</a:t>
            </a:r>
          </a:p>
          <a:p>
            <a:pPr marL="263525" lvl="1" indent="0">
              <a:buNone/>
            </a:pPr>
            <a:r>
              <a:rPr lang="en-GB" dirty="0"/>
              <a:t>development life cycle:</a:t>
            </a:r>
          </a:p>
          <a:p>
            <a:pPr lvl="1"/>
            <a:r>
              <a:rPr lang="en-GB" dirty="0"/>
              <a:t>System Investigation</a:t>
            </a:r>
          </a:p>
          <a:p>
            <a:pPr lvl="1"/>
            <a:r>
              <a:rPr lang="en-GB" dirty="0"/>
              <a:t>System Analysis</a:t>
            </a:r>
          </a:p>
          <a:p>
            <a:pPr lvl="1"/>
            <a:r>
              <a:rPr lang="en-GB" dirty="0"/>
              <a:t>System Design</a:t>
            </a:r>
          </a:p>
          <a:p>
            <a:pPr lvl="1"/>
            <a:r>
              <a:rPr lang="en-GB" dirty="0"/>
              <a:t>System Implementation</a:t>
            </a:r>
          </a:p>
          <a:p>
            <a:pPr lvl="1"/>
            <a:r>
              <a:rPr lang="en-GB" dirty="0"/>
              <a:t>System Maintenance</a:t>
            </a:r>
          </a:p>
          <a:p>
            <a:pPr lvl="1"/>
            <a:r>
              <a:rPr lang="en-GB" dirty="0"/>
              <a:t>System Evaluation</a:t>
            </a:r>
          </a:p>
          <a:p>
            <a:pPr marL="0" indent="0">
              <a:buNone/>
            </a:pPr>
            <a:endParaRPr lang="en-GB" dirty="0"/>
          </a:p>
          <a:p>
            <a:r>
              <a:rPr lang="en-GB" dirty="0"/>
              <a:t>Investigation: Feasibility study and investigation methods.</a:t>
            </a:r>
          </a:p>
          <a:p>
            <a:r>
              <a:rPr lang="en-GB" dirty="0"/>
              <a:t>Analysis: Data flow diagram, Decision table and Data dictionary.  </a:t>
            </a:r>
          </a:p>
          <a:p>
            <a:r>
              <a:rPr lang="en-GB" dirty="0"/>
              <a:t>Design and Implementation methods: Direct, Parallel, Phased and Pilot implementation methods.</a:t>
            </a:r>
          </a:p>
          <a:p>
            <a:r>
              <a:rPr lang="en-GB" dirty="0"/>
              <a:t>Testing, Evaluation and Maintenance: Test plans and use of test data, what makes a new system successful and maintenance strategies such as documentation.</a:t>
            </a:r>
          </a:p>
          <a:p>
            <a:pPr marL="0" indent="0">
              <a:buNone/>
            </a:pPr>
            <a:endParaRPr lang="en-US" dirty="0"/>
          </a:p>
        </p:txBody>
      </p:sp>
      <p:cxnSp>
        <p:nvCxnSpPr>
          <p:cNvPr id="7" name="Straight Connector 6">
            <a:extLst>
              <a:ext uri="{FF2B5EF4-FFF2-40B4-BE49-F238E27FC236}">
                <a16:creationId xmlns:a16="http://schemas.microsoft.com/office/drawing/2014/main" id="{4B51536B-93ED-432A-BBEA-AF185E2233AE}"/>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3619E243-D955-4AE4-B703-304B0F84084C}"/>
              </a:ext>
            </a:extLst>
          </p:cNvPr>
          <p:cNvSpPr>
            <a:spLocks noGrp="1"/>
          </p:cNvSpPr>
          <p:nvPr>
            <p:ph type="sldNum" sz="quarter" idx="15"/>
          </p:nvPr>
        </p:nvSpPr>
        <p:spPr/>
        <p:txBody>
          <a:bodyPr/>
          <a:lstStyle/>
          <a:p>
            <a:fld id="{058DB212-BFA2-403F-85EF-DFD3FF6D973A}" type="slidenum">
              <a:rPr lang="en-US" smtClean="0"/>
              <a:pPr/>
              <a:t>4</a:t>
            </a:fld>
            <a:endParaRPr lang="en-US" dirty="0"/>
          </a:p>
        </p:txBody>
      </p:sp>
      <p:sp>
        <p:nvSpPr>
          <p:cNvPr id="12" name="Text Placeholder 2">
            <a:extLst>
              <a:ext uri="{FF2B5EF4-FFF2-40B4-BE49-F238E27FC236}">
                <a16:creationId xmlns:a16="http://schemas.microsoft.com/office/drawing/2014/main" id="{348A36BD-3D0C-42D5-A5D3-CE11F484185A}"/>
              </a:ext>
            </a:extLst>
          </p:cNvPr>
          <p:cNvSpPr txBox="1">
            <a:spLocks/>
          </p:cNvSpPr>
          <p:nvPr/>
        </p:nvSpPr>
        <p:spPr>
          <a:xfrm>
            <a:off x="359636" y="3837202"/>
            <a:ext cx="6992937" cy="360362"/>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21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noProof="1"/>
              <a:t>Lesson components:</a:t>
            </a:r>
          </a:p>
        </p:txBody>
      </p:sp>
      <p:pic>
        <p:nvPicPr>
          <p:cNvPr id="9" name="Picture Placeholder 8">
            <a:extLst>
              <a:ext uri="{FF2B5EF4-FFF2-40B4-BE49-F238E27FC236}">
                <a16:creationId xmlns:a16="http://schemas.microsoft.com/office/drawing/2014/main" id="{20BAFFA2-C5AB-4AF3-B993-D88F314F690C}"/>
              </a:ext>
            </a:extLst>
          </p:cNvPr>
          <p:cNvPicPr>
            <a:picLocks noGrp="1" noChangeAspect="1"/>
          </p:cNvPicPr>
          <p:nvPr>
            <p:ph type="pic" sz="quarter" idx="13"/>
          </p:nvPr>
        </p:nvPicPr>
        <p:blipFill>
          <a:blip r:embed="rId2"/>
          <a:srcRect l="17158" r="17158"/>
          <a:stretch>
            <a:fillRect/>
          </a:stretch>
        </p:blipFill>
        <p:spPr>
          <a:prstGeom prst="rect">
            <a:avLst/>
          </a:prstGeom>
        </p:spPr>
      </p:pic>
    </p:spTree>
    <p:extLst>
      <p:ext uri="{BB962C8B-B14F-4D97-AF65-F5344CB8AC3E}">
        <p14:creationId xmlns:p14="http://schemas.microsoft.com/office/powerpoint/2010/main" val="41911380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Feasibility report</a:t>
            </a:r>
          </a:p>
        </p:txBody>
      </p:sp>
      <p:sp>
        <p:nvSpPr>
          <p:cNvPr id="9" name="Rectangle 8"/>
          <p:cNvSpPr/>
          <p:nvPr/>
        </p:nvSpPr>
        <p:spPr>
          <a:xfrm>
            <a:off x="4572002" y="673017"/>
            <a:ext cx="7249270"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4572001" y="1275627"/>
            <a:ext cx="7249269" cy="70307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At which phase is the feasibility report conducted?</a:t>
            </a:r>
          </a:p>
          <a:p>
            <a:pPr algn="ctr"/>
            <a:endParaRPr lang="en-GB" sz="1600" dirty="0">
              <a:solidFill>
                <a:schemeClr val="tx1"/>
              </a:solidFill>
              <a:latin typeface="+mj-lt"/>
            </a:endParaRPr>
          </a:p>
          <a:p>
            <a:pPr algn="ctr"/>
            <a:endParaRPr lang="en-GB" sz="1400" dirty="0">
              <a:solidFill>
                <a:schemeClr val="tx1"/>
              </a:solidFill>
              <a:latin typeface="+mj-lt"/>
            </a:endParaRPr>
          </a:p>
        </p:txBody>
      </p:sp>
      <p:sp>
        <p:nvSpPr>
          <p:cNvPr id="23" name="Rectangle 22"/>
          <p:cNvSpPr/>
          <p:nvPr/>
        </p:nvSpPr>
        <p:spPr>
          <a:xfrm>
            <a:off x="4572001" y="2142371"/>
            <a:ext cx="7249270" cy="134567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a feasibility report?</a:t>
            </a:r>
          </a:p>
          <a:p>
            <a:pPr algn="ctr"/>
            <a:endParaRPr lang="en-GB" sz="1400" dirty="0">
              <a:solidFill>
                <a:schemeClr val="tx1"/>
              </a:solidFill>
              <a:latin typeface="+mj-lt"/>
            </a:endParaRPr>
          </a:p>
        </p:txBody>
      </p:sp>
      <p:sp>
        <p:nvSpPr>
          <p:cNvPr id="17" name="Rectangle 16"/>
          <p:cNvSpPr/>
          <p:nvPr/>
        </p:nvSpPr>
        <p:spPr>
          <a:xfrm>
            <a:off x="157163" y="3647268"/>
            <a:ext cx="11664108" cy="290343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u="sng" dirty="0">
                <a:solidFill>
                  <a:schemeClr val="tx1"/>
                </a:solidFill>
                <a:latin typeface="+mj-lt"/>
              </a:rPr>
              <a:t>What questions will this report ask?</a:t>
            </a:r>
          </a:p>
          <a:p>
            <a:endParaRPr lang="en-GB" u="sng" dirty="0">
              <a:solidFill>
                <a:schemeClr val="tx1"/>
              </a:solidFill>
              <a:latin typeface="+mj-lt"/>
            </a:endParaRP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pic>
        <p:nvPicPr>
          <p:cNvPr id="10" name="Picture 9">
            <a:extLst>
              <a:ext uri="{FF2B5EF4-FFF2-40B4-BE49-F238E27FC236}">
                <a16:creationId xmlns:a16="http://schemas.microsoft.com/office/drawing/2014/main" id="{BFA79004-7C6A-4DBC-8D8F-51E2F789D031}"/>
              </a:ext>
            </a:extLst>
          </p:cNvPr>
          <p:cNvPicPr>
            <a:picLocks noChangeAspect="1"/>
          </p:cNvPicPr>
          <p:nvPr/>
        </p:nvPicPr>
        <p:blipFill>
          <a:blip r:embed="rId3"/>
          <a:stretch>
            <a:fillRect/>
          </a:stretch>
        </p:blipFill>
        <p:spPr>
          <a:xfrm>
            <a:off x="157162" y="727999"/>
            <a:ext cx="4189986" cy="2794688"/>
          </a:xfrm>
          <a:prstGeom prst="rect">
            <a:avLst/>
          </a:prstGeom>
        </p:spPr>
      </p:pic>
    </p:spTree>
    <p:extLst>
      <p:ext uri="{BB962C8B-B14F-4D97-AF65-F5344CB8AC3E}">
        <p14:creationId xmlns:p14="http://schemas.microsoft.com/office/powerpoint/2010/main" val="29908940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Feasibility report</a:t>
            </a:r>
          </a:p>
        </p:txBody>
      </p:sp>
      <p:sp>
        <p:nvSpPr>
          <p:cNvPr id="9" name="Rectangle 8"/>
          <p:cNvSpPr/>
          <p:nvPr/>
        </p:nvSpPr>
        <p:spPr>
          <a:xfrm>
            <a:off x="4572002" y="673017"/>
            <a:ext cx="7249270"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4572001" y="1275627"/>
            <a:ext cx="7249269" cy="703076"/>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At which phase is the feasibility report conducted?</a:t>
            </a:r>
          </a:p>
          <a:p>
            <a:pPr algn="ctr"/>
            <a:r>
              <a:rPr lang="en-GB" dirty="0">
                <a:solidFill>
                  <a:schemeClr val="tx1"/>
                </a:solidFill>
                <a:latin typeface="+mj-lt"/>
              </a:rPr>
              <a:t>Investigation</a:t>
            </a:r>
          </a:p>
          <a:p>
            <a:pPr algn="ctr"/>
            <a:endParaRPr lang="en-GB" sz="1600" dirty="0">
              <a:solidFill>
                <a:schemeClr val="tx1"/>
              </a:solidFill>
              <a:latin typeface="+mj-lt"/>
            </a:endParaRPr>
          </a:p>
          <a:p>
            <a:pPr algn="ctr"/>
            <a:endParaRPr lang="en-GB" sz="1400" dirty="0">
              <a:solidFill>
                <a:schemeClr val="tx1"/>
              </a:solidFill>
              <a:latin typeface="+mj-lt"/>
            </a:endParaRPr>
          </a:p>
        </p:txBody>
      </p:sp>
      <p:sp>
        <p:nvSpPr>
          <p:cNvPr id="23" name="Rectangle 22"/>
          <p:cNvSpPr/>
          <p:nvPr/>
        </p:nvSpPr>
        <p:spPr>
          <a:xfrm>
            <a:off x="4572001" y="2142371"/>
            <a:ext cx="7249270" cy="1345675"/>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a feasibility report?</a:t>
            </a:r>
          </a:p>
          <a:p>
            <a:pPr algn="ctr"/>
            <a:r>
              <a:rPr lang="en-GB" sz="1600" dirty="0">
                <a:solidFill>
                  <a:schemeClr val="tx1"/>
                </a:solidFill>
                <a:latin typeface="+mj-lt"/>
              </a:rPr>
              <a:t>If an organisation recognise a new IT system or current IT system could be upgraded then they need to investigate how suitable this proposal is by conducting a feasibility report. </a:t>
            </a:r>
          </a:p>
          <a:p>
            <a:pPr algn="ctr"/>
            <a:endParaRPr lang="en-GB" sz="1400" dirty="0">
              <a:solidFill>
                <a:schemeClr val="tx1"/>
              </a:solidFill>
              <a:latin typeface="+mj-lt"/>
            </a:endParaRPr>
          </a:p>
        </p:txBody>
      </p:sp>
      <p:sp>
        <p:nvSpPr>
          <p:cNvPr id="17" name="Rectangle 16"/>
          <p:cNvSpPr/>
          <p:nvPr/>
        </p:nvSpPr>
        <p:spPr>
          <a:xfrm>
            <a:off x="157163" y="3647268"/>
            <a:ext cx="11664108" cy="2903433"/>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u="sng" dirty="0">
                <a:solidFill>
                  <a:schemeClr val="tx1"/>
                </a:solidFill>
                <a:latin typeface="+mj-lt"/>
              </a:rPr>
              <a:t>What questions will this report ask?</a:t>
            </a:r>
          </a:p>
          <a:p>
            <a:endParaRPr lang="en-GB" u="sng" dirty="0">
              <a:solidFill>
                <a:schemeClr val="tx1"/>
              </a:solidFill>
              <a:latin typeface="+mj-lt"/>
            </a:endParaRPr>
          </a:p>
          <a:p>
            <a:pPr marL="285750" indent="-285750">
              <a:buFont typeface="Arial" panose="020B0604020202020204" pitchFamily="34" charset="0"/>
              <a:buChar char="•"/>
            </a:pPr>
            <a:r>
              <a:rPr lang="en-GB" dirty="0">
                <a:solidFill>
                  <a:schemeClr val="tx1"/>
                </a:solidFill>
                <a:latin typeface="+mj-lt"/>
              </a:rPr>
              <a:t>How much will cost to develop/use a new IT system?</a:t>
            </a:r>
          </a:p>
          <a:p>
            <a:pPr marL="285750" indent="-285750">
              <a:buFont typeface="Arial" panose="020B0604020202020204" pitchFamily="34" charset="0"/>
              <a:buChar char="•"/>
            </a:pPr>
            <a:r>
              <a:rPr lang="en-GB" dirty="0">
                <a:solidFill>
                  <a:schemeClr val="tx1"/>
                </a:solidFill>
                <a:latin typeface="+mj-lt"/>
              </a:rPr>
              <a:t>What is the budget? Will the organisation have the ability to fully implement a new system or will there be constraints?</a:t>
            </a:r>
          </a:p>
          <a:p>
            <a:pPr marL="285750" indent="-285750">
              <a:buFont typeface="Arial" panose="020B0604020202020204" pitchFamily="34" charset="0"/>
              <a:buChar char="•"/>
            </a:pPr>
            <a:r>
              <a:rPr lang="en-GB" dirty="0">
                <a:solidFill>
                  <a:schemeClr val="tx1"/>
                </a:solidFill>
                <a:latin typeface="+mj-lt"/>
              </a:rPr>
              <a:t>How long will this take? If a new system is to be implemented then it could cause some disruption so have timeframe is recommended.</a:t>
            </a:r>
          </a:p>
          <a:p>
            <a:pPr marL="285750" indent="-285750">
              <a:buFont typeface="Arial" panose="020B0604020202020204" pitchFamily="34" charset="0"/>
              <a:buChar char="•"/>
            </a:pPr>
            <a:r>
              <a:rPr lang="en-GB" dirty="0">
                <a:solidFill>
                  <a:schemeClr val="tx1"/>
                </a:solidFill>
                <a:latin typeface="+mj-lt"/>
              </a:rPr>
              <a:t>Skills/Training – If a new system is implemented, are the current employees equipped with the skills required to use it effectively? Do they need training? Do they need to employ more specialist staff?</a:t>
            </a:r>
          </a:p>
          <a:p>
            <a:pPr marL="285750" indent="-285750">
              <a:buFont typeface="Arial" panose="020B0604020202020204" pitchFamily="34" charset="0"/>
              <a:buChar char="•"/>
            </a:pPr>
            <a:r>
              <a:rPr lang="en-GB" dirty="0">
                <a:solidFill>
                  <a:schemeClr val="tx1"/>
                </a:solidFill>
                <a:latin typeface="+mj-lt"/>
              </a:rPr>
              <a:t>Hardware and Software requirements – Will a new system require investment in additional hardware and software whether it’s additional applications software or bespoke software specific to the new system.</a:t>
            </a: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pic>
        <p:nvPicPr>
          <p:cNvPr id="10" name="Picture 9">
            <a:extLst>
              <a:ext uri="{FF2B5EF4-FFF2-40B4-BE49-F238E27FC236}">
                <a16:creationId xmlns:a16="http://schemas.microsoft.com/office/drawing/2014/main" id="{BFA79004-7C6A-4DBC-8D8F-51E2F789D031}"/>
              </a:ext>
            </a:extLst>
          </p:cNvPr>
          <p:cNvPicPr>
            <a:picLocks noChangeAspect="1"/>
          </p:cNvPicPr>
          <p:nvPr/>
        </p:nvPicPr>
        <p:blipFill>
          <a:blip r:embed="rId3"/>
          <a:stretch>
            <a:fillRect/>
          </a:stretch>
        </p:blipFill>
        <p:spPr>
          <a:xfrm>
            <a:off x="157162" y="727999"/>
            <a:ext cx="4189986" cy="2794688"/>
          </a:xfrm>
          <a:prstGeom prst="rect">
            <a:avLst/>
          </a:prstGeom>
        </p:spPr>
      </p:pic>
    </p:spTree>
    <p:extLst>
      <p:ext uri="{BB962C8B-B14F-4D97-AF65-F5344CB8AC3E}">
        <p14:creationId xmlns:p14="http://schemas.microsoft.com/office/powerpoint/2010/main" val="3988256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8956857" cy="738664"/>
          </a:xfrm>
          <a:prstGeom prst="rect">
            <a:avLst/>
          </a:prstGeom>
          <a:noFill/>
        </p:spPr>
        <p:txBody>
          <a:bodyPr wrap="square" rtlCol="0">
            <a:spAutoFit/>
          </a:bodyPr>
          <a:lstStyle/>
          <a:p>
            <a:r>
              <a:rPr lang="en-GB" sz="2400" b="1" u="sng" dirty="0">
                <a:latin typeface="+mj-lt"/>
              </a:rPr>
              <a:t>Investigation methods</a:t>
            </a:r>
          </a:p>
          <a:p>
            <a:r>
              <a:rPr lang="en-GB" dirty="0">
                <a:latin typeface="+mj-lt"/>
              </a:rPr>
              <a:t>Use the table below to identify a range of investigation methods and their purpose.</a:t>
            </a:r>
          </a:p>
        </p:txBody>
      </p:sp>
      <p:graphicFrame>
        <p:nvGraphicFramePr>
          <p:cNvPr id="2" name="Table 1">
            <a:extLst>
              <a:ext uri="{FF2B5EF4-FFF2-40B4-BE49-F238E27FC236}">
                <a16:creationId xmlns:a16="http://schemas.microsoft.com/office/drawing/2014/main" id="{A2609E55-A7A2-44A9-B684-320081BA7D5A}"/>
              </a:ext>
            </a:extLst>
          </p:cNvPr>
          <p:cNvGraphicFramePr>
            <a:graphicFrameLocks noGrp="1"/>
          </p:cNvGraphicFramePr>
          <p:nvPr>
            <p:extLst>
              <p:ext uri="{D42A27DB-BD31-4B8C-83A1-F6EECF244321}">
                <p14:modId xmlns:p14="http://schemas.microsoft.com/office/powerpoint/2010/main" val="351571875"/>
              </p:ext>
            </p:extLst>
          </p:nvPr>
        </p:nvGraphicFramePr>
        <p:xfrm>
          <a:off x="274392" y="889462"/>
          <a:ext cx="11354215" cy="5631258"/>
        </p:xfrm>
        <a:graphic>
          <a:graphicData uri="http://schemas.openxmlformats.org/drawingml/2006/table">
            <a:tbl>
              <a:tblPr firstRow="1" bandRow="1">
                <a:tableStyleId>{5940675A-B579-460E-94D1-54222C63F5DA}</a:tableStyleId>
              </a:tblPr>
              <a:tblGrid>
                <a:gridCol w="2270843">
                  <a:extLst>
                    <a:ext uri="{9D8B030D-6E8A-4147-A177-3AD203B41FA5}">
                      <a16:colId xmlns:a16="http://schemas.microsoft.com/office/drawing/2014/main" val="1887615232"/>
                    </a:ext>
                  </a:extLst>
                </a:gridCol>
                <a:gridCol w="2270843">
                  <a:extLst>
                    <a:ext uri="{9D8B030D-6E8A-4147-A177-3AD203B41FA5}">
                      <a16:colId xmlns:a16="http://schemas.microsoft.com/office/drawing/2014/main" val="4026136408"/>
                    </a:ext>
                  </a:extLst>
                </a:gridCol>
                <a:gridCol w="2270843">
                  <a:extLst>
                    <a:ext uri="{9D8B030D-6E8A-4147-A177-3AD203B41FA5}">
                      <a16:colId xmlns:a16="http://schemas.microsoft.com/office/drawing/2014/main" val="3037056051"/>
                    </a:ext>
                  </a:extLst>
                </a:gridCol>
                <a:gridCol w="2270843">
                  <a:extLst>
                    <a:ext uri="{9D8B030D-6E8A-4147-A177-3AD203B41FA5}">
                      <a16:colId xmlns:a16="http://schemas.microsoft.com/office/drawing/2014/main" val="3920310251"/>
                    </a:ext>
                  </a:extLst>
                </a:gridCol>
                <a:gridCol w="2270843">
                  <a:extLst>
                    <a:ext uri="{9D8B030D-6E8A-4147-A177-3AD203B41FA5}">
                      <a16:colId xmlns:a16="http://schemas.microsoft.com/office/drawing/2014/main" val="2246052856"/>
                    </a:ext>
                  </a:extLst>
                </a:gridCol>
              </a:tblGrid>
              <a:tr h="1877665">
                <a:tc>
                  <a:txBody>
                    <a:bodyPr/>
                    <a:lstStyle/>
                    <a:p>
                      <a:endParaRPr lang="en-GB" dirty="0">
                        <a:latin typeface="+mj-lt"/>
                      </a:endParaRPr>
                    </a:p>
                  </a:txBody>
                  <a:tcPr/>
                </a:tc>
                <a:tc>
                  <a:txBody>
                    <a:bodyPr/>
                    <a:lstStyle/>
                    <a:p>
                      <a:endParaRPr lang="en-GB">
                        <a:latin typeface="+mj-lt"/>
                      </a:endParaRPr>
                    </a:p>
                  </a:txBody>
                  <a:tcPr/>
                </a:tc>
                <a:tc>
                  <a:txBody>
                    <a:bodyPr/>
                    <a:lstStyle/>
                    <a:p>
                      <a:endParaRPr lang="en-GB">
                        <a:latin typeface="+mj-lt"/>
                      </a:endParaRPr>
                    </a:p>
                  </a:txBody>
                  <a:tcPr/>
                </a:tc>
                <a:tc>
                  <a:txBody>
                    <a:bodyPr/>
                    <a:lstStyle/>
                    <a:p>
                      <a:endParaRPr lang="en-GB">
                        <a:latin typeface="+mj-lt"/>
                      </a:endParaRPr>
                    </a:p>
                  </a:txBody>
                  <a:tcPr/>
                </a:tc>
                <a:tc>
                  <a:txBody>
                    <a:bodyPr/>
                    <a:lstStyle/>
                    <a:p>
                      <a:endParaRPr lang="en-GB">
                        <a:latin typeface="+mj-lt"/>
                      </a:endParaRPr>
                    </a:p>
                  </a:txBody>
                  <a:tcPr/>
                </a:tc>
                <a:extLst>
                  <a:ext uri="{0D108BD9-81ED-4DB2-BD59-A6C34878D82A}">
                    <a16:rowId xmlns:a16="http://schemas.microsoft.com/office/drawing/2014/main" val="3035282930"/>
                  </a:ext>
                </a:extLst>
              </a:tr>
              <a:tr h="801319">
                <a:tc>
                  <a:txBody>
                    <a:bodyPr/>
                    <a:lstStyle/>
                    <a:p>
                      <a:r>
                        <a:rPr lang="en-GB">
                          <a:latin typeface="+mj-lt"/>
                        </a:rPr>
                        <a:t>Method:</a:t>
                      </a:r>
                      <a:endParaRPr lang="en-GB" dirty="0">
                        <a:latin typeface="+mj-lt"/>
                      </a:endParaRPr>
                    </a:p>
                  </a:txBody>
                  <a:tcPr/>
                </a:tc>
                <a:tc>
                  <a:txBody>
                    <a:bodyPr/>
                    <a:lstStyle/>
                    <a:p>
                      <a:r>
                        <a:rPr lang="en-GB">
                          <a:latin typeface="+mj-lt"/>
                        </a:rPr>
                        <a:t>Method:</a:t>
                      </a:r>
                      <a:endParaRPr lang="en-GB" dirty="0">
                        <a:latin typeface="+mj-lt"/>
                      </a:endParaRPr>
                    </a:p>
                  </a:txBody>
                  <a:tcPr/>
                </a:tc>
                <a:tc>
                  <a:txBody>
                    <a:bodyPr/>
                    <a:lstStyle/>
                    <a:p>
                      <a:r>
                        <a:rPr lang="en-GB">
                          <a:latin typeface="+mj-lt"/>
                        </a:rPr>
                        <a:t>Method:</a:t>
                      </a:r>
                      <a:endParaRPr lang="en-GB" dirty="0">
                        <a:latin typeface="+mj-lt"/>
                      </a:endParaRPr>
                    </a:p>
                  </a:txBody>
                  <a:tcPr/>
                </a:tc>
                <a:tc>
                  <a:txBody>
                    <a:bodyPr/>
                    <a:lstStyle/>
                    <a:p>
                      <a:r>
                        <a:rPr lang="en-GB" dirty="0">
                          <a:latin typeface="+mj-lt"/>
                        </a:rPr>
                        <a:t>Method:</a:t>
                      </a:r>
                    </a:p>
                  </a:txBody>
                  <a:tcPr/>
                </a:tc>
                <a:tc>
                  <a:txBody>
                    <a:bodyPr/>
                    <a:lstStyle/>
                    <a:p>
                      <a:r>
                        <a:rPr lang="en-GB" dirty="0">
                          <a:latin typeface="+mj-lt"/>
                        </a:rPr>
                        <a:t>Method:</a:t>
                      </a:r>
                    </a:p>
                  </a:txBody>
                  <a:tcPr/>
                </a:tc>
                <a:extLst>
                  <a:ext uri="{0D108BD9-81ED-4DB2-BD59-A6C34878D82A}">
                    <a16:rowId xmlns:a16="http://schemas.microsoft.com/office/drawing/2014/main" val="1816683573"/>
                  </a:ext>
                </a:extLst>
              </a:tr>
              <a:tr h="2952274">
                <a:tc>
                  <a:txBody>
                    <a:bodyPr/>
                    <a:lstStyle/>
                    <a:p>
                      <a:r>
                        <a:rPr lang="en-GB">
                          <a:latin typeface="+mj-lt"/>
                        </a:rPr>
                        <a:t>Description:</a:t>
                      </a:r>
                      <a:endParaRPr lang="en-GB" dirty="0">
                        <a:latin typeface="+mj-lt"/>
                      </a:endParaRPr>
                    </a:p>
                  </a:txBody>
                  <a:tcPr/>
                </a:tc>
                <a:tc>
                  <a:txBody>
                    <a:bodyPr/>
                    <a:lstStyle/>
                    <a:p>
                      <a:r>
                        <a:rPr lang="en-GB">
                          <a:latin typeface="+mj-lt"/>
                        </a:rPr>
                        <a:t>Description:</a:t>
                      </a:r>
                      <a:endParaRPr lang="en-GB" dirty="0">
                        <a:latin typeface="+mj-lt"/>
                      </a:endParaRPr>
                    </a:p>
                  </a:txBody>
                  <a:tcPr/>
                </a:tc>
                <a:tc>
                  <a:txBody>
                    <a:bodyPr/>
                    <a:lstStyle/>
                    <a:p>
                      <a:r>
                        <a:rPr lang="en-GB">
                          <a:latin typeface="+mj-lt"/>
                        </a:rPr>
                        <a:t>Description:</a:t>
                      </a:r>
                      <a:endParaRPr lang="en-GB" dirty="0">
                        <a:latin typeface="+mj-lt"/>
                      </a:endParaRPr>
                    </a:p>
                  </a:txBody>
                  <a:tcPr/>
                </a:tc>
                <a:tc>
                  <a:txBody>
                    <a:bodyPr/>
                    <a:lstStyle/>
                    <a:p>
                      <a:r>
                        <a:rPr lang="en-GB" dirty="0">
                          <a:latin typeface="+mj-lt"/>
                        </a:rPr>
                        <a:t>Description:</a:t>
                      </a:r>
                    </a:p>
                  </a:txBody>
                  <a:tcPr/>
                </a:tc>
                <a:tc>
                  <a:txBody>
                    <a:bodyPr/>
                    <a:lstStyle/>
                    <a:p>
                      <a:r>
                        <a:rPr lang="en-GB" dirty="0">
                          <a:latin typeface="+mj-lt"/>
                        </a:rPr>
                        <a:t>Description:</a:t>
                      </a:r>
                    </a:p>
                  </a:txBody>
                  <a:tcPr/>
                </a:tc>
                <a:extLst>
                  <a:ext uri="{0D108BD9-81ED-4DB2-BD59-A6C34878D82A}">
                    <a16:rowId xmlns:a16="http://schemas.microsoft.com/office/drawing/2014/main" val="113083046"/>
                  </a:ext>
                </a:extLst>
              </a:tr>
            </a:tbl>
          </a:graphicData>
        </a:graphic>
      </p:graphicFrame>
      <p:pic>
        <p:nvPicPr>
          <p:cNvPr id="4" name="Picture 3">
            <a:extLst>
              <a:ext uri="{FF2B5EF4-FFF2-40B4-BE49-F238E27FC236}">
                <a16:creationId xmlns:a16="http://schemas.microsoft.com/office/drawing/2014/main" id="{4DFDDE0D-C587-4BAE-80A6-293FF91545E6}"/>
              </a:ext>
            </a:extLst>
          </p:cNvPr>
          <p:cNvPicPr>
            <a:picLocks noChangeAspect="1"/>
          </p:cNvPicPr>
          <p:nvPr/>
        </p:nvPicPr>
        <p:blipFill>
          <a:blip r:embed="rId3"/>
          <a:stretch>
            <a:fillRect/>
          </a:stretch>
        </p:blipFill>
        <p:spPr>
          <a:xfrm>
            <a:off x="470159" y="1114269"/>
            <a:ext cx="1959922" cy="1299148"/>
          </a:xfrm>
          <a:prstGeom prst="rect">
            <a:avLst/>
          </a:prstGeom>
        </p:spPr>
      </p:pic>
      <p:pic>
        <p:nvPicPr>
          <p:cNvPr id="7" name="Picture 6">
            <a:extLst>
              <a:ext uri="{FF2B5EF4-FFF2-40B4-BE49-F238E27FC236}">
                <a16:creationId xmlns:a16="http://schemas.microsoft.com/office/drawing/2014/main" id="{A2EC3C3A-E5DA-4527-AD4C-EC51102690EE}"/>
              </a:ext>
            </a:extLst>
          </p:cNvPr>
          <p:cNvPicPr>
            <a:picLocks noChangeAspect="1"/>
          </p:cNvPicPr>
          <p:nvPr/>
        </p:nvPicPr>
        <p:blipFill>
          <a:blip r:embed="rId4"/>
          <a:stretch>
            <a:fillRect/>
          </a:stretch>
        </p:blipFill>
        <p:spPr>
          <a:xfrm>
            <a:off x="2632667" y="1114269"/>
            <a:ext cx="2002923" cy="1299148"/>
          </a:xfrm>
          <a:prstGeom prst="rect">
            <a:avLst/>
          </a:prstGeom>
        </p:spPr>
      </p:pic>
      <p:pic>
        <p:nvPicPr>
          <p:cNvPr id="8" name="Picture 7">
            <a:extLst>
              <a:ext uri="{FF2B5EF4-FFF2-40B4-BE49-F238E27FC236}">
                <a16:creationId xmlns:a16="http://schemas.microsoft.com/office/drawing/2014/main" id="{E40CF8F3-80F5-4202-B077-0DB600FCE455}"/>
              </a:ext>
            </a:extLst>
          </p:cNvPr>
          <p:cNvPicPr>
            <a:picLocks noChangeAspect="1"/>
          </p:cNvPicPr>
          <p:nvPr/>
        </p:nvPicPr>
        <p:blipFill rotWithShape="1">
          <a:blip r:embed="rId5"/>
          <a:srcRect r="8856"/>
          <a:stretch/>
        </p:blipFill>
        <p:spPr>
          <a:xfrm>
            <a:off x="5004219" y="1114269"/>
            <a:ext cx="1894562" cy="1299148"/>
          </a:xfrm>
          <a:prstGeom prst="rect">
            <a:avLst/>
          </a:prstGeom>
        </p:spPr>
      </p:pic>
      <p:pic>
        <p:nvPicPr>
          <p:cNvPr id="9" name="Picture 8">
            <a:extLst>
              <a:ext uri="{FF2B5EF4-FFF2-40B4-BE49-F238E27FC236}">
                <a16:creationId xmlns:a16="http://schemas.microsoft.com/office/drawing/2014/main" id="{592C6E01-3CED-4492-9061-919D448DA630}"/>
              </a:ext>
            </a:extLst>
          </p:cNvPr>
          <p:cNvPicPr>
            <a:picLocks noChangeAspect="1"/>
          </p:cNvPicPr>
          <p:nvPr/>
        </p:nvPicPr>
        <p:blipFill>
          <a:blip r:embed="rId6"/>
          <a:stretch>
            <a:fillRect/>
          </a:stretch>
        </p:blipFill>
        <p:spPr>
          <a:xfrm>
            <a:off x="7187782" y="1114269"/>
            <a:ext cx="2076138" cy="1297586"/>
          </a:xfrm>
          <a:prstGeom prst="rect">
            <a:avLst/>
          </a:prstGeom>
        </p:spPr>
      </p:pic>
      <p:pic>
        <p:nvPicPr>
          <p:cNvPr id="10" name="Picture 9">
            <a:extLst>
              <a:ext uri="{FF2B5EF4-FFF2-40B4-BE49-F238E27FC236}">
                <a16:creationId xmlns:a16="http://schemas.microsoft.com/office/drawing/2014/main" id="{BDF80000-4322-4E66-931F-80CE1947CBE3}"/>
              </a:ext>
            </a:extLst>
          </p:cNvPr>
          <p:cNvPicPr>
            <a:picLocks noChangeAspect="1"/>
          </p:cNvPicPr>
          <p:nvPr/>
        </p:nvPicPr>
        <p:blipFill>
          <a:blip r:embed="rId7"/>
          <a:stretch>
            <a:fillRect/>
          </a:stretch>
        </p:blipFill>
        <p:spPr>
          <a:xfrm>
            <a:off x="9466506" y="1114269"/>
            <a:ext cx="1956209" cy="1297586"/>
          </a:xfrm>
          <a:prstGeom prst="rect">
            <a:avLst/>
          </a:prstGeom>
        </p:spPr>
      </p:pic>
    </p:spTree>
    <p:extLst>
      <p:ext uri="{BB962C8B-B14F-4D97-AF65-F5344CB8AC3E}">
        <p14:creationId xmlns:p14="http://schemas.microsoft.com/office/powerpoint/2010/main" val="289607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8956857" cy="738664"/>
          </a:xfrm>
          <a:prstGeom prst="rect">
            <a:avLst/>
          </a:prstGeom>
          <a:noFill/>
        </p:spPr>
        <p:txBody>
          <a:bodyPr wrap="square" rtlCol="0">
            <a:spAutoFit/>
          </a:bodyPr>
          <a:lstStyle/>
          <a:p>
            <a:r>
              <a:rPr lang="en-GB" sz="2400" b="1" u="sng" dirty="0">
                <a:latin typeface="+mj-lt"/>
              </a:rPr>
              <a:t>Investigation methods</a:t>
            </a:r>
          </a:p>
          <a:p>
            <a:r>
              <a:rPr lang="en-GB" dirty="0">
                <a:latin typeface="+mj-lt"/>
              </a:rPr>
              <a:t>Use the table below to identify a range of investigation methods and their purpose.</a:t>
            </a:r>
          </a:p>
        </p:txBody>
      </p:sp>
      <p:graphicFrame>
        <p:nvGraphicFramePr>
          <p:cNvPr id="2" name="Table 1">
            <a:extLst>
              <a:ext uri="{FF2B5EF4-FFF2-40B4-BE49-F238E27FC236}">
                <a16:creationId xmlns:a16="http://schemas.microsoft.com/office/drawing/2014/main" id="{A2609E55-A7A2-44A9-B684-320081BA7D5A}"/>
              </a:ext>
            </a:extLst>
          </p:cNvPr>
          <p:cNvGraphicFramePr>
            <a:graphicFrameLocks noGrp="1"/>
          </p:cNvGraphicFramePr>
          <p:nvPr>
            <p:extLst>
              <p:ext uri="{D42A27DB-BD31-4B8C-83A1-F6EECF244321}">
                <p14:modId xmlns:p14="http://schemas.microsoft.com/office/powerpoint/2010/main" val="3476554159"/>
              </p:ext>
            </p:extLst>
          </p:nvPr>
        </p:nvGraphicFramePr>
        <p:xfrm>
          <a:off x="274392" y="889462"/>
          <a:ext cx="11354215" cy="5839950"/>
        </p:xfrm>
        <a:graphic>
          <a:graphicData uri="http://schemas.openxmlformats.org/drawingml/2006/table">
            <a:tbl>
              <a:tblPr firstRow="1" bandRow="1">
                <a:tableStyleId>{5940675A-B579-460E-94D1-54222C63F5DA}</a:tableStyleId>
              </a:tblPr>
              <a:tblGrid>
                <a:gridCol w="2270843">
                  <a:extLst>
                    <a:ext uri="{9D8B030D-6E8A-4147-A177-3AD203B41FA5}">
                      <a16:colId xmlns:a16="http://schemas.microsoft.com/office/drawing/2014/main" val="1887615232"/>
                    </a:ext>
                  </a:extLst>
                </a:gridCol>
                <a:gridCol w="2270843">
                  <a:extLst>
                    <a:ext uri="{9D8B030D-6E8A-4147-A177-3AD203B41FA5}">
                      <a16:colId xmlns:a16="http://schemas.microsoft.com/office/drawing/2014/main" val="4026136408"/>
                    </a:ext>
                  </a:extLst>
                </a:gridCol>
                <a:gridCol w="2270843">
                  <a:extLst>
                    <a:ext uri="{9D8B030D-6E8A-4147-A177-3AD203B41FA5}">
                      <a16:colId xmlns:a16="http://schemas.microsoft.com/office/drawing/2014/main" val="3037056051"/>
                    </a:ext>
                  </a:extLst>
                </a:gridCol>
                <a:gridCol w="2270843">
                  <a:extLst>
                    <a:ext uri="{9D8B030D-6E8A-4147-A177-3AD203B41FA5}">
                      <a16:colId xmlns:a16="http://schemas.microsoft.com/office/drawing/2014/main" val="3920310251"/>
                    </a:ext>
                  </a:extLst>
                </a:gridCol>
                <a:gridCol w="2270843">
                  <a:extLst>
                    <a:ext uri="{9D8B030D-6E8A-4147-A177-3AD203B41FA5}">
                      <a16:colId xmlns:a16="http://schemas.microsoft.com/office/drawing/2014/main" val="2246052856"/>
                    </a:ext>
                  </a:extLst>
                </a:gridCol>
              </a:tblGrid>
              <a:tr h="1721848">
                <a:tc>
                  <a:txBody>
                    <a:bodyPr/>
                    <a:lstStyle/>
                    <a:p>
                      <a:endParaRPr lang="en-GB" dirty="0">
                        <a:latin typeface="+mj-lt"/>
                      </a:endParaRPr>
                    </a:p>
                  </a:txBody>
                  <a:tcPr/>
                </a:tc>
                <a:tc>
                  <a:txBody>
                    <a:bodyPr/>
                    <a:lstStyle/>
                    <a:p>
                      <a:endParaRPr lang="en-GB">
                        <a:latin typeface="+mj-lt"/>
                      </a:endParaRPr>
                    </a:p>
                  </a:txBody>
                  <a:tcPr/>
                </a:tc>
                <a:tc>
                  <a:txBody>
                    <a:bodyPr/>
                    <a:lstStyle/>
                    <a:p>
                      <a:endParaRPr lang="en-GB">
                        <a:latin typeface="+mj-lt"/>
                      </a:endParaRPr>
                    </a:p>
                  </a:txBody>
                  <a:tcPr/>
                </a:tc>
                <a:tc>
                  <a:txBody>
                    <a:bodyPr/>
                    <a:lstStyle/>
                    <a:p>
                      <a:endParaRPr lang="en-GB">
                        <a:latin typeface="+mj-lt"/>
                      </a:endParaRPr>
                    </a:p>
                  </a:txBody>
                  <a:tcPr/>
                </a:tc>
                <a:tc>
                  <a:txBody>
                    <a:bodyPr/>
                    <a:lstStyle/>
                    <a:p>
                      <a:endParaRPr lang="en-GB">
                        <a:latin typeface="+mj-lt"/>
                      </a:endParaRPr>
                    </a:p>
                  </a:txBody>
                  <a:tcPr/>
                </a:tc>
                <a:extLst>
                  <a:ext uri="{0D108BD9-81ED-4DB2-BD59-A6C34878D82A}">
                    <a16:rowId xmlns:a16="http://schemas.microsoft.com/office/drawing/2014/main" val="3035282930"/>
                  </a:ext>
                </a:extLst>
              </a:tr>
              <a:tr h="734822">
                <a:tc>
                  <a:txBody>
                    <a:bodyPr/>
                    <a:lstStyle/>
                    <a:p>
                      <a:r>
                        <a:rPr lang="en-GB" dirty="0">
                          <a:latin typeface="+mj-lt"/>
                        </a:rPr>
                        <a:t>Method:</a:t>
                      </a:r>
                    </a:p>
                    <a:p>
                      <a:r>
                        <a:rPr lang="en-GB" dirty="0">
                          <a:latin typeface="+mj-lt"/>
                        </a:rPr>
                        <a:t>Business documents</a:t>
                      </a:r>
                    </a:p>
                  </a:txBody>
                  <a:tcPr/>
                </a:tc>
                <a:tc>
                  <a:txBody>
                    <a:bodyPr/>
                    <a:lstStyle/>
                    <a:p>
                      <a:r>
                        <a:rPr lang="en-GB" dirty="0">
                          <a:latin typeface="+mj-lt"/>
                        </a:rPr>
                        <a:t>Method:</a:t>
                      </a:r>
                    </a:p>
                    <a:p>
                      <a:r>
                        <a:rPr lang="en-GB" dirty="0">
                          <a:latin typeface="+mj-lt"/>
                        </a:rPr>
                        <a:t>Interview</a:t>
                      </a:r>
                    </a:p>
                  </a:txBody>
                  <a:tcPr/>
                </a:tc>
                <a:tc>
                  <a:txBody>
                    <a:bodyPr/>
                    <a:lstStyle/>
                    <a:p>
                      <a:r>
                        <a:rPr lang="en-GB" dirty="0">
                          <a:latin typeface="+mj-lt"/>
                        </a:rPr>
                        <a:t>Method:</a:t>
                      </a:r>
                    </a:p>
                    <a:p>
                      <a:r>
                        <a:rPr lang="en-GB" dirty="0">
                          <a:latin typeface="+mj-lt"/>
                        </a:rPr>
                        <a:t>Observation</a:t>
                      </a:r>
                    </a:p>
                  </a:txBody>
                  <a:tcPr/>
                </a:tc>
                <a:tc>
                  <a:txBody>
                    <a:bodyPr/>
                    <a:lstStyle/>
                    <a:p>
                      <a:r>
                        <a:rPr lang="en-GB" dirty="0">
                          <a:latin typeface="+mj-lt"/>
                        </a:rPr>
                        <a:t>Method:</a:t>
                      </a:r>
                    </a:p>
                    <a:p>
                      <a:r>
                        <a:rPr lang="en-GB" dirty="0">
                          <a:latin typeface="+mj-lt"/>
                        </a:rPr>
                        <a:t>Paper trail</a:t>
                      </a:r>
                    </a:p>
                  </a:txBody>
                  <a:tcPr/>
                </a:tc>
                <a:tc>
                  <a:txBody>
                    <a:bodyPr/>
                    <a:lstStyle/>
                    <a:p>
                      <a:r>
                        <a:rPr lang="en-GB" dirty="0">
                          <a:latin typeface="+mj-lt"/>
                        </a:rPr>
                        <a:t>Method:</a:t>
                      </a:r>
                    </a:p>
                    <a:p>
                      <a:r>
                        <a:rPr lang="en-GB" dirty="0">
                          <a:latin typeface="+mj-lt"/>
                        </a:rPr>
                        <a:t>Questionnaires</a:t>
                      </a:r>
                    </a:p>
                  </a:txBody>
                  <a:tcPr/>
                </a:tc>
                <a:extLst>
                  <a:ext uri="{0D108BD9-81ED-4DB2-BD59-A6C34878D82A}">
                    <a16:rowId xmlns:a16="http://schemas.microsoft.com/office/drawing/2014/main" val="1816683573"/>
                  </a:ext>
                </a:extLst>
              </a:tr>
              <a:tr h="2707281">
                <a:tc>
                  <a:txBody>
                    <a:bodyPr/>
                    <a:lstStyle/>
                    <a:p>
                      <a:r>
                        <a:rPr lang="en-GB" dirty="0">
                          <a:latin typeface="+mj-lt"/>
                        </a:rPr>
                        <a:t>Description:</a:t>
                      </a:r>
                    </a:p>
                    <a:p>
                      <a:r>
                        <a:rPr lang="en-GB" dirty="0">
                          <a:latin typeface="+mj-lt"/>
                        </a:rPr>
                        <a:t>The organisation could already in possession of a wide range of business documents which could relate to how the current system works which outlines processes which employees (users) should follow. </a:t>
                      </a:r>
                    </a:p>
                  </a:txBody>
                  <a:tcPr/>
                </a:tc>
                <a:tc>
                  <a:txBody>
                    <a:bodyPr/>
                    <a:lstStyle/>
                    <a:p>
                      <a:r>
                        <a:rPr lang="en-GB" dirty="0">
                          <a:latin typeface="+mj-lt"/>
                        </a:rPr>
                        <a:t>Description:</a:t>
                      </a:r>
                    </a:p>
                    <a:p>
                      <a:r>
                        <a:rPr lang="en-GB" dirty="0">
                          <a:latin typeface="+mj-lt"/>
                        </a:rPr>
                        <a:t>Staff within the organisation who use the current system may be interviewed face-to-face by the systems analyst to get an overview on the current system, how it works, what works well and what doesn’t. </a:t>
                      </a:r>
                    </a:p>
                  </a:txBody>
                  <a:tcPr/>
                </a:tc>
                <a:tc>
                  <a:txBody>
                    <a:bodyPr/>
                    <a:lstStyle/>
                    <a:p>
                      <a:r>
                        <a:rPr lang="en-GB" dirty="0">
                          <a:latin typeface="+mj-lt"/>
                        </a:rPr>
                        <a:t>Description:</a:t>
                      </a:r>
                    </a:p>
                    <a:p>
                      <a:r>
                        <a:rPr lang="en-GB" dirty="0">
                          <a:latin typeface="+mj-lt"/>
                        </a:rPr>
                        <a:t>It gives the systems analyst the opportunity to study each part of process and make any notes on any part of the process that might not be working as well as it should. They might observe staff using the system.</a:t>
                      </a:r>
                    </a:p>
                  </a:txBody>
                  <a:tcPr/>
                </a:tc>
                <a:tc>
                  <a:txBody>
                    <a:bodyPr/>
                    <a:lstStyle/>
                    <a:p>
                      <a:r>
                        <a:rPr lang="en-GB" dirty="0">
                          <a:latin typeface="+mj-lt"/>
                        </a:rPr>
                        <a:t>Description:</a:t>
                      </a:r>
                    </a:p>
                    <a:p>
                      <a:r>
                        <a:rPr lang="en-GB" dirty="0">
                          <a:latin typeface="+mj-lt"/>
                        </a:rPr>
                        <a:t>The system could be studied at the points of input and output so that a record can be kept on what happens at each phase of the process.</a:t>
                      </a:r>
                    </a:p>
                  </a:txBody>
                  <a:tcPr/>
                </a:tc>
                <a:tc>
                  <a:txBody>
                    <a:bodyPr/>
                    <a:lstStyle/>
                    <a:p>
                      <a:r>
                        <a:rPr lang="en-GB" dirty="0">
                          <a:latin typeface="+mj-lt"/>
                        </a:rPr>
                        <a:t>Description:</a:t>
                      </a:r>
                    </a:p>
                    <a:p>
                      <a:r>
                        <a:rPr lang="en-GB" dirty="0">
                          <a:latin typeface="+mj-lt"/>
                        </a:rPr>
                        <a:t>Questionnaire will allow the system analyst to receive qualitative and/or quantitative feedback on much larger scale. </a:t>
                      </a:r>
                    </a:p>
                  </a:txBody>
                  <a:tcPr/>
                </a:tc>
                <a:extLst>
                  <a:ext uri="{0D108BD9-81ED-4DB2-BD59-A6C34878D82A}">
                    <a16:rowId xmlns:a16="http://schemas.microsoft.com/office/drawing/2014/main" val="113083046"/>
                  </a:ext>
                </a:extLst>
              </a:tr>
            </a:tbl>
          </a:graphicData>
        </a:graphic>
      </p:graphicFrame>
      <p:pic>
        <p:nvPicPr>
          <p:cNvPr id="4" name="Picture 3">
            <a:extLst>
              <a:ext uri="{FF2B5EF4-FFF2-40B4-BE49-F238E27FC236}">
                <a16:creationId xmlns:a16="http://schemas.microsoft.com/office/drawing/2014/main" id="{4DFDDE0D-C587-4BAE-80A6-293FF91545E6}"/>
              </a:ext>
            </a:extLst>
          </p:cNvPr>
          <p:cNvPicPr>
            <a:picLocks noChangeAspect="1"/>
          </p:cNvPicPr>
          <p:nvPr/>
        </p:nvPicPr>
        <p:blipFill>
          <a:blip r:embed="rId3"/>
          <a:stretch>
            <a:fillRect/>
          </a:stretch>
        </p:blipFill>
        <p:spPr>
          <a:xfrm>
            <a:off x="470159" y="1114269"/>
            <a:ext cx="1959922" cy="1299148"/>
          </a:xfrm>
          <a:prstGeom prst="rect">
            <a:avLst/>
          </a:prstGeom>
        </p:spPr>
      </p:pic>
      <p:pic>
        <p:nvPicPr>
          <p:cNvPr id="7" name="Picture 6">
            <a:extLst>
              <a:ext uri="{FF2B5EF4-FFF2-40B4-BE49-F238E27FC236}">
                <a16:creationId xmlns:a16="http://schemas.microsoft.com/office/drawing/2014/main" id="{A2EC3C3A-E5DA-4527-AD4C-EC51102690EE}"/>
              </a:ext>
            </a:extLst>
          </p:cNvPr>
          <p:cNvPicPr>
            <a:picLocks noChangeAspect="1"/>
          </p:cNvPicPr>
          <p:nvPr/>
        </p:nvPicPr>
        <p:blipFill>
          <a:blip r:embed="rId4"/>
          <a:stretch>
            <a:fillRect/>
          </a:stretch>
        </p:blipFill>
        <p:spPr>
          <a:xfrm>
            <a:off x="2632667" y="1114269"/>
            <a:ext cx="2002923" cy="1299148"/>
          </a:xfrm>
          <a:prstGeom prst="rect">
            <a:avLst/>
          </a:prstGeom>
        </p:spPr>
      </p:pic>
      <p:pic>
        <p:nvPicPr>
          <p:cNvPr id="8" name="Picture 7">
            <a:extLst>
              <a:ext uri="{FF2B5EF4-FFF2-40B4-BE49-F238E27FC236}">
                <a16:creationId xmlns:a16="http://schemas.microsoft.com/office/drawing/2014/main" id="{E40CF8F3-80F5-4202-B077-0DB600FCE455}"/>
              </a:ext>
            </a:extLst>
          </p:cNvPr>
          <p:cNvPicPr>
            <a:picLocks noChangeAspect="1"/>
          </p:cNvPicPr>
          <p:nvPr/>
        </p:nvPicPr>
        <p:blipFill rotWithShape="1">
          <a:blip r:embed="rId5"/>
          <a:srcRect r="8856"/>
          <a:stretch/>
        </p:blipFill>
        <p:spPr>
          <a:xfrm>
            <a:off x="5004219" y="1114269"/>
            <a:ext cx="1894562" cy="1299148"/>
          </a:xfrm>
          <a:prstGeom prst="rect">
            <a:avLst/>
          </a:prstGeom>
        </p:spPr>
      </p:pic>
      <p:pic>
        <p:nvPicPr>
          <p:cNvPr id="9" name="Picture 8">
            <a:extLst>
              <a:ext uri="{FF2B5EF4-FFF2-40B4-BE49-F238E27FC236}">
                <a16:creationId xmlns:a16="http://schemas.microsoft.com/office/drawing/2014/main" id="{592C6E01-3CED-4492-9061-919D448DA630}"/>
              </a:ext>
            </a:extLst>
          </p:cNvPr>
          <p:cNvPicPr>
            <a:picLocks noChangeAspect="1"/>
          </p:cNvPicPr>
          <p:nvPr/>
        </p:nvPicPr>
        <p:blipFill>
          <a:blip r:embed="rId6"/>
          <a:stretch>
            <a:fillRect/>
          </a:stretch>
        </p:blipFill>
        <p:spPr>
          <a:xfrm>
            <a:off x="7187782" y="1114269"/>
            <a:ext cx="2076138" cy="1297586"/>
          </a:xfrm>
          <a:prstGeom prst="rect">
            <a:avLst/>
          </a:prstGeom>
        </p:spPr>
      </p:pic>
      <p:pic>
        <p:nvPicPr>
          <p:cNvPr id="10" name="Picture 9">
            <a:extLst>
              <a:ext uri="{FF2B5EF4-FFF2-40B4-BE49-F238E27FC236}">
                <a16:creationId xmlns:a16="http://schemas.microsoft.com/office/drawing/2014/main" id="{BDF80000-4322-4E66-931F-80CE1947CBE3}"/>
              </a:ext>
            </a:extLst>
          </p:cNvPr>
          <p:cNvPicPr>
            <a:picLocks noChangeAspect="1"/>
          </p:cNvPicPr>
          <p:nvPr/>
        </p:nvPicPr>
        <p:blipFill>
          <a:blip r:embed="rId7"/>
          <a:stretch>
            <a:fillRect/>
          </a:stretch>
        </p:blipFill>
        <p:spPr>
          <a:xfrm>
            <a:off x="9466506" y="1114269"/>
            <a:ext cx="1956209" cy="1297586"/>
          </a:xfrm>
          <a:prstGeom prst="rect">
            <a:avLst/>
          </a:prstGeom>
        </p:spPr>
      </p:pic>
    </p:spTree>
    <p:extLst>
      <p:ext uri="{BB962C8B-B14F-4D97-AF65-F5344CB8AC3E}">
        <p14:creationId xmlns:p14="http://schemas.microsoft.com/office/powerpoint/2010/main" val="2380676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Data Flow Diagram (DFD)</a:t>
            </a:r>
          </a:p>
        </p:txBody>
      </p:sp>
      <p:sp>
        <p:nvSpPr>
          <p:cNvPr id="9" name="Rectangle 8"/>
          <p:cNvSpPr/>
          <p:nvPr/>
        </p:nvSpPr>
        <p:spPr>
          <a:xfrm>
            <a:off x="4572002" y="673017"/>
            <a:ext cx="7249270"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4572001" y="1275627"/>
            <a:ext cx="7249269" cy="70307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At which phase is the data flow diagram introduced?</a:t>
            </a:r>
          </a:p>
          <a:p>
            <a:pPr algn="ctr"/>
            <a:endParaRPr lang="en-GB" sz="1400" dirty="0">
              <a:solidFill>
                <a:schemeClr val="tx1"/>
              </a:solidFill>
              <a:latin typeface="+mj-lt"/>
            </a:endParaRPr>
          </a:p>
        </p:txBody>
      </p:sp>
      <p:sp>
        <p:nvSpPr>
          <p:cNvPr id="23" name="Rectangle 22"/>
          <p:cNvSpPr/>
          <p:nvPr/>
        </p:nvSpPr>
        <p:spPr>
          <a:xfrm>
            <a:off x="4572001" y="2142371"/>
            <a:ext cx="7249270" cy="134567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a data flow diagram?</a:t>
            </a:r>
          </a:p>
          <a:p>
            <a:pPr algn="ctr"/>
            <a:endParaRPr lang="en-GB" sz="1400" dirty="0">
              <a:solidFill>
                <a:schemeClr val="tx1"/>
              </a:solidFill>
              <a:latin typeface="+mj-lt"/>
            </a:endParaRPr>
          </a:p>
        </p:txBody>
      </p:sp>
      <p:sp>
        <p:nvSpPr>
          <p:cNvPr id="17" name="Rectangle 16"/>
          <p:cNvSpPr/>
          <p:nvPr/>
        </p:nvSpPr>
        <p:spPr>
          <a:xfrm>
            <a:off x="157162" y="3647268"/>
            <a:ext cx="11664109" cy="290343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u="sng" dirty="0">
                <a:solidFill>
                  <a:schemeClr val="tx1"/>
                </a:solidFill>
                <a:latin typeface="+mj-lt"/>
              </a:rPr>
              <a:t>Complete the table below to identify the properties of a data flow diagram.</a:t>
            </a: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pic>
        <p:nvPicPr>
          <p:cNvPr id="8" name="Picture 7">
            <a:extLst>
              <a:ext uri="{FF2B5EF4-FFF2-40B4-BE49-F238E27FC236}">
                <a16:creationId xmlns:a16="http://schemas.microsoft.com/office/drawing/2014/main" id="{D619F9D9-EB67-42A8-915E-EDAF123FFE83}"/>
              </a:ext>
            </a:extLst>
          </p:cNvPr>
          <p:cNvPicPr>
            <a:picLocks noChangeAspect="1"/>
          </p:cNvPicPr>
          <p:nvPr/>
        </p:nvPicPr>
        <p:blipFill>
          <a:blip r:embed="rId3"/>
          <a:stretch>
            <a:fillRect/>
          </a:stretch>
        </p:blipFill>
        <p:spPr>
          <a:xfrm>
            <a:off x="157162" y="742888"/>
            <a:ext cx="4264936" cy="2702902"/>
          </a:xfrm>
          <a:prstGeom prst="rect">
            <a:avLst/>
          </a:prstGeom>
        </p:spPr>
      </p:pic>
      <p:graphicFrame>
        <p:nvGraphicFramePr>
          <p:cNvPr id="2" name="Table 1">
            <a:extLst>
              <a:ext uri="{FF2B5EF4-FFF2-40B4-BE49-F238E27FC236}">
                <a16:creationId xmlns:a16="http://schemas.microsoft.com/office/drawing/2014/main" id="{F9E3B9E7-23DD-484D-ACCC-F14A94A7673A}"/>
              </a:ext>
            </a:extLst>
          </p:cNvPr>
          <p:cNvGraphicFramePr>
            <a:graphicFrameLocks noGrp="1"/>
          </p:cNvGraphicFramePr>
          <p:nvPr>
            <p:extLst>
              <p:ext uri="{D42A27DB-BD31-4B8C-83A1-F6EECF244321}">
                <p14:modId xmlns:p14="http://schemas.microsoft.com/office/powerpoint/2010/main" val="1758669591"/>
              </p:ext>
            </p:extLst>
          </p:nvPr>
        </p:nvGraphicFramePr>
        <p:xfrm>
          <a:off x="370729" y="4108618"/>
          <a:ext cx="11141717" cy="2247210"/>
        </p:xfrm>
        <a:graphic>
          <a:graphicData uri="http://schemas.openxmlformats.org/drawingml/2006/table">
            <a:tbl>
              <a:tblPr firstRow="1" bandRow="1">
                <a:tableStyleId>{5940675A-B579-460E-94D1-54222C63F5DA}</a:tableStyleId>
              </a:tblPr>
              <a:tblGrid>
                <a:gridCol w="1644095">
                  <a:extLst>
                    <a:ext uri="{9D8B030D-6E8A-4147-A177-3AD203B41FA5}">
                      <a16:colId xmlns:a16="http://schemas.microsoft.com/office/drawing/2014/main" val="1662044351"/>
                    </a:ext>
                  </a:extLst>
                </a:gridCol>
                <a:gridCol w="9497622">
                  <a:extLst>
                    <a:ext uri="{9D8B030D-6E8A-4147-A177-3AD203B41FA5}">
                      <a16:colId xmlns:a16="http://schemas.microsoft.com/office/drawing/2014/main" val="826740084"/>
                    </a:ext>
                  </a:extLst>
                </a:gridCol>
              </a:tblGrid>
              <a:tr h="449442">
                <a:tc>
                  <a:txBody>
                    <a:bodyPr/>
                    <a:lstStyle/>
                    <a:p>
                      <a:r>
                        <a:rPr lang="en-GB" b="1" dirty="0">
                          <a:latin typeface="+mj-lt"/>
                        </a:rPr>
                        <a:t>Property</a:t>
                      </a:r>
                    </a:p>
                  </a:txBody>
                  <a:tcPr/>
                </a:tc>
                <a:tc>
                  <a:txBody>
                    <a:bodyPr/>
                    <a:lstStyle/>
                    <a:p>
                      <a:r>
                        <a:rPr lang="en-GB" b="1" dirty="0">
                          <a:latin typeface="+mj-lt"/>
                        </a:rPr>
                        <a:t>Description</a:t>
                      </a:r>
                    </a:p>
                  </a:txBody>
                  <a:tcPr/>
                </a:tc>
                <a:extLst>
                  <a:ext uri="{0D108BD9-81ED-4DB2-BD59-A6C34878D82A}">
                    <a16:rowId xmlns:a16="http://schemas.microsoft.com/office/drawing/2014/main" val="107795741"/>
                  </a:ext>
                </a:extLst>
              </a:tr>
              <a:tr h="449442">
                <a:tc>
                  <a:txBody>
                    <a:bodyPr/>
                    <a:lstStyle/>
                    <a:p>
                      <a:r>
                        <a:rPr lang="en-GB" dirty="0">
                          <a:latin typeface="+mj-lt"/>
                        </a:rPr>
                        <a:t>Data store</a:t>
                      </a:r>
                    </a:p>
                  </a:txBody>
                  <a:tcPr/>
                </a:tc>
                <a:tc>
                  <a:txBody>
                    <a:bodyPr/>
                    <a:lstStyle/>
                    <a:p>
                      <a:endParaRPr lang="en-GB" dirty="0">
                        <a:latin typeface="+mj-lt"/>
                      </a:endParaRPr>
                    </a:p>
                  </a:txBody>
                  <a:tcPr/>
                </a:tc>
                <a:extLst>
                  <a:ext uri="{0D108BD9-81ED-4DB2-BD59-A6C34878D82A}">
                    <a16:rowId xmlns:a16="http://schemas.microsoft.com/office/drawing/2014/main" val="3630045374"/>
                  </a:ext>
                </a:extLst>
              </a:tr>
              <a:tr h="449442">
                <a:tc>
                  <a:txBody>
                    <a:bodyPr/>
                    <a:lstStyle/>
                    <a:p>
                      <a:r>
                        <a:rPr lang="en-GB" dirty="0">
                          <a:latin typeface="+mj-lt"/>
                        </a:rPr>
                        <a:t>External entity</a:t>
                      </a:r>
                    </a:p>
                  </a:txBody>
                  <a:tcPr/>
                </a:tc>
                <a:tc>
                  <a:txBody>
                    <a:bodyPr/>
                    <a:lstStyle/>
                    <a:p>
                      <a:endParaRPr lang="en-GB" dirty="0">
                        <a:latin typeface="+mj-lt"/>
                      </a:endParaRPr>
                    </a:p>
                  </a:txBody>
                  <a:tcPr/>
                </a:tc>
                <a:extLst>
                  <a:ext uri="{0D108BD9-81ED-4DB2-BD59-A6C34878D82A}">
                    <a16:rowId xmlns:a16="http://schemas.microsoft.com/office/drawing/2014/main" val="3654626590"/>
                  </a:ext>
                </a:extLst>
              </a:tr>
              <a:tr h="449442">
                <a:tc>
                  <a:txBody>
                    <a:bodyPr/>
                    <a:lstStyle/>
                    <a:p>
                      <a:r>
                        <a:rPr lang="en-GB" dirty="0">
                          <a:latin typeface="+mj-lt"/>
                        </a:rPr>
                        <a:t>Flow line</a:t>
                      </a:r>
                    </a:p>
                  </a:txBody>
                  <a:tcPr/>
                </a:tc>
                <a:tc>
                  <a:txBody>
                    <a:bodyPr/>
                    <a:lstStyle/>
                    <a:p>
                      <a:endParaRPr lang="en-GB" dirty="0">
                        <a:latin typeface="+mj-lt"/>
                      </a:endParaRPr>
                    </a:p>
                  </a:txBody>
                  <a:tcPr/>
                </a:tc>
                <a:extLst>
                  <a:ext uri="{0D108BD9-81ED-4DB2-BD59-A6C34878D82A}">
                    <a16:rowId xmlns:a16="http://schemas.microsoft.com/office/drawing/2014/main" val="3930088531"/>
                  </a:ext>
                </a:extLst>
              </a:tr>
              <a:tr h="449442">
                <a:tc>
                  <a:txBody>
                    <a:bodyPr/>
                    <a:lstStyle/>
                    <a:p>
                      <a:r>
                        <a:rPr lang="en-GB" dirty="0">
                          <a:latin typeface="+mj-lt"/>
                        </a:rPr>
                        <a:t>Process</a:t>
                      </a:r>
                    </a:p>
                  </a:txBody>
                  <a:tcPr/>
                </a:tc>
                <a:tc>
                  <a:txBody>
                    <a:bodyPr/>
                    <a:lstStyle/>
                    <a:p>
                      <a:endParaRPr lang="en-GB" dirty="0">
                        <a:latin typeface="+mj-lt"/>
                      </a:endParaRPr>
                    </a:p>
                  </a:txBody>
                  <a:tcPr/>
                </a:tc>
                <a:extLst>
                  <a:ext uri="{0D108BD9-81ED-4DB2-BD59-A6C34878D82A}">
                    <a16:rowId xmlns:a16="http://schemas.microsoft.com/office/drawing/2014/main" val="3224206379"/>
                  </a:ext>
                </a:extLst>
              </a:tr>
            </a:tbl>
          </a:graphicData>
        </a:graphic>
      </p:graphicFrame>
    </p:spTree>
    <p:extLst>
      <p:ext uri="{BB962C8B-B14F-4D97-AF65-F5344CB8AC3E}">
        <p14:creationId xmlns:p14="http://schemas.microsoft.com/office/powerpoint/2010/main" val="2935580745"/>
      </p:ext>
    </p:extLst>
  </p:cSld>
  <p:clrMapOvr>
    <a:masterClrMapping/>
  </p:clrMapOvr>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2768</Words>
  <Application>Microsoft Office PowerPoint</Application>
  <PresentationFormat>Widescreen</PresentationFormat>
  <Paragraphs>420</Paragraphs>
  <Slides>26</Slides>
  <Notes>24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Calibri</vt:lpstr>
      <vt:lpstr>Lucida Sans Typewriter</vt:lpstr>
      <vt:lpstr>Times New Roman</vt:lpstr>
      <vt:lpstr>Tw Cen MT</vt:lpstr>
      <vt:lpstr>Office Theme</vt:lpstr>
      <vt:lpstr>WJEC GCSE Digital Technology</vt:lpstr>
      <vt:lpstr>PowerPoint Presentation</vt:lpstr>
      <vt:lpstr>PowerPoint Presentation</vt:lpstr>
      <vt:lpstr>Lesson Objectives: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2021-06-09T05:31:45Z</dcterms:modified>
</cp:coreProperties>
</file>